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7.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8.xml" ContentType="application/vnd.openxmlformats-officedocument.them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9.xml" ContentType="application/vnd.openxmlformats-officedocument.theme+xml"/>
  <Override PartName="/ppt/theme/theme10.xml" ContentType="application/vnd.openxmlformats-officedocument.theme+xml"/>
  <Override PartName="/ppt/tags/tag25.xml" ContentType="application/vnd.openxmlformats-officedocument.presentationml.tags+xml"/>
  <Override PartName="/ppt/notesSlides/notesSlide1.xml" ContentType="application/vnd.openxmlformats-officedocument.presentationml.notesSlide+xml"/>
  <Override PartName="/ppt/tags/tag26.xml" ContentType="application/vnd.openxmlformats-officedocument.presentationml.tags+xml"/>
  <Override PartName="/ppt/notesSlides/notesSlide2.xml" ContentType="application/vnd.openxmlformats-officedocument.presentationml.notesSlide+xml"/>
  <Override PartName="/ppt/tags/tag27.xml" ContentType="application/vnd.openxmlformats-officedocument.presentationml.tags+xml"/>
  <Override PartName="/ppt/notesSlides/notesSlide3.xml" ContentType="application/vnd.openxmlformats-officedocument.presentationml.notesSlide+xml"/>
  <Override PartName="/ppt/tags/tag28.xml" ContentType="application/vnd.openxmlformats-officedocument.presentationml.tags+xml"/>
  <Override PartName="/ppt/notesSlides/notesSlide4.xml" ContentType="application/vnd.openxmlformats-officedocument.presentationml.notesSlide+xml"/>
  <Override PartName="/ppt/tags/tag29.xml" ContentType="application/vnd.openxmlformats-officedocument.presentationml.tags+xml"/>
  <Override PartName="/ppt/notesSlides/notesSlide5.xml" ContentType="application/vnd.openxmlformats-officedocument.presentationml.notesSlide+xml"/>
  <Override PartName="/ppt/tags/tag30.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notesSlides/notesSlide7.xml" ContentType="application/vnd.openxmlformats-officedocument.presentationml.notesSlide+xml"/>
  <Override PartName="/ppt/tags/tag32.xml" ContentType="application/vnd.openxmlformats-officedocument.presentationml.tags+xml"/>
  <Override PartName="/ppt/notesSlides/notesSlide8.xml" ContentType="application/vnd.openxmlformats-officedocument.presentationml.notesSlide+xml"/>
  <Override PartName="/ppt/tags/tag33.xml" ContentType="application/vnd.openxmlformats-officedocument.presentationml.tags+xml"/>
  <Override PartName="/ppt/notesSlides/notesSlide9.xml" ContentType="application/vnd.openxmlformats-officedocument.presentationml.notesSlide+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notesSlides/notesSlide12.xml" ContentType="application/vnd.openxmlformats-officedocument.presentationml.notesSlide+xml"/>
  <Override PartName="/ppt/tags/tag37.xml" ContentType="application/vnd.openxmlformats-officedocument.presentationml.tags+xml"/>
  <Override PartName="/ppt/notesSlides/notesSlide13.xml" ContentType="application/vnd.openxmlformats-officedocument.presentationml.notesSlide+xml"/>
  <Override PartName="/ppt/tags/tag38.xml" ContentType="application/vnd.openxmlformats-officedocument.presentationml.tags+xml"/>
  <Override PartName="/ppt/notesSlides/notesSlide14.xml" ContentType="application/vnd.openxmlformats-officedocument.presentationml.notesSlide+xml"/>
  <Override PartName="/ppt/tags/tag39.xml" ContentType="application/vnd.openxmlformats-officedocument.presentationml.tags+xml"/>
  <Override PartName="/ppt/notesSlides/notesSlide15.xml" ContentType="application/vnd.openxmlformats-officedocument.presentationml.notesSlide+xml"/>
  <Override PartName="/ppt/tags/tag40.xml" ContentType="application/vnd.openxmlformats-officedocument.presentationml.tags+xml"/>
  <Override PartName="/ppt/notesSlides/notesSlide16.xml" ContentType="application/vnd.openxmlformats-officedocument.presentationml.notesSlide+xml"/>
  <Override PartName="/ppt/tags/tag41.xml" ContentType="application/vnd.openxmlformats-officedocument.presentationml.tags+xml"/>
  <Override PartName="/ppt/notesSlides/notesSlide17.xml" ContentType="application/vnd.openxmlformats-officedocument.presentationml.notesSlide+xml"/>
  <Override PartName="/ppt/tags/tag42.xml" ContentType="application/vnd.openxmlformats-officedocument.presentationml.tags+xml"/>
  <Override PartName="/ppt/notesSlides/notesSlide18.xml" ContentType="application/vnd.openxmlformats-officedocument.presentationml.notesSlide+xml"/>
  <Override PartName="/ppt/tags/tag43.xml" ContentType="application/vnd.openxmlformats-officedocument.presentationml.tags+xml"/>
  <Override PartName="/ppt/notesSlides/notesSlide19.xml" ContentType="application/vnd.openxmlformats-officedocument.presentationml.notesSlide+xml"/>
  <Override PartName="/ppt/tags/tag44.xml" ContentType="application/vnd.openxmlformats-officedocument.presentationml.tags+xml"/>
  <Override PartName="/ppt/notesSlides/notesSlide20.xml" ContentType="application/vnd.openxmlformats-officedocument.presentationml.notesSlide+xml"/>
  <Override PartName="/ppt/tags/tag45.xml" ContentType="application/vnd.openxmlformats-officedocument.presentationml.tags+xml"/>
  <Override PartName="/ppt/notesSlides/notesSlide21.xml" ContentType="application/vnd.openxmlformats-officedocument.presentationml.notesSlide+xml"/>
  <Override PartName="/ppt/tags/tag46.xml" ContentType="application/vnd.openxmlformats-officedocument.presentationml.tags+xml"/>
  <Override PartName="/ppt/notesSlides/notesSlide22.xml" ContentType="application/vnd.openxmlformats-officedocument.presentationml.notesSlide+xml"/>
  <Override PartName="/ppt/tags/tag47.xml" ContentType="application/vnd.openxmlformats-officedocument.presentationml.tags+xml"/>
  <Override PartName="/ppt/notesSlides/notesSlide23.xml" ContentType="application/vnd.openxmlformats-officedocument.presentationml.notesSlide+xml"/>
  <Override PartName="/ppt/tags/tag48.xml" ContentType="application/vnd.openxmlformats-officedocument.presentationml.tags+xml"/>
  <Override PartName="/ppt/notesSlides/notesSlide24.xml" ContentType="application/vnd.openxmlformats-officedocument.presentationml.notesSlide+xml"/>
  <Override PartName="/ppt/tags/tag49.xml" ContentType="application/vnd.openxmlformats-officedocument.presentationml.tags+xml"/>
  <Override PartName="/ppt/notesSlides/notesSlide25.xml" ContentType="application/vnd.openxmlformats-officedocument.presentationml.notesSlide+xml"/>
  <Override PartName="/ppt/tags/tag50.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9" r:id="rId2"/>
    <p:sldMasterId id="2147483670" r:id="rId3"/>
    <p:sldMasterId id="2147483681" r:id="rId4"/>
    <p:sldMasterId id="2147483692" r:id="rId5"/>
    <p:sldMasterId id="2147483703" r:id="rId6"/>
    <p:sldMasterId id="2147483714" r:id="rId7"/>
    <p:sldMasterId id="2147483725" r:id="rId8"/>
  </p:sldMasterIdLst>
  <p:notesMasterIdLst>
    <p:notesMasterId r:id="rId35"/>
  </p:notesMasterIdLst>
  <p:handoutMasterIdLst>
    <p:handoutMasterId r:id="rId36"/>
  </p:handoutMasterIdLst>
  <p:sldIdLst>
    <p:sldId id="256" r:id="rId9"/>
    <p:sldId id="257" r:id="rId10"/>
    <p:sldId id="263" r:id="rId11"/>
    <p:sldId id="269" r:id="rId12"/>
    <p:sldId id="283" r:id="rId13"/>
    <p:sldId id="284" r:id="rId14"/>
    <p:sldId id="285" r:id="rId15"/>
    <p:sldId id="288" r:id="rId16"/>
    <p:sldId id="286" r:id="rId17"/>
    <p:sldId id="287" r:id="rId18"/>
    <p:sldId id="267" r:id="rId19"/>
    <p:sldId id="290" r:id="rId20"/>
    <p:sldId id="291" r:id="rId21"/>
    <p:sldId id="308" r:id="rId22"/>
    <p:sldId id="293" r:id="rId23"/>
    <p:sldId id="298" r:id="rId24"/>
    <p:sldId id="295" r:id="rId25"/>
    <p:sldId id="296" r:id="rId26"/>
    <p:sldId id="300" r:id="rId27"/>
    <p:sldId id="310" r:id="rId28"/>
    <p:sldId id="312" r:id="rId29"/>
    <p:sldId id="311" r:id="rId30"/>
    <p:sldId id="309" r:id="rId31"/>
    <p:sldId id="294" r:id="rId32"/>
    <p:sldId id="306" r:id="rId33"/>
    <p:sldId id="277" r:id="rId34"/>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7">
          <p15:clr>
            <a:srgbClr val="A4A3A4"/>
          </p15:clr>
        </p15:guide>
        <p15:guide id="2" pos="385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5208"/>
    <a:srgbClr val="F43308"/>
    <a:srgbClr val="73ABC4"/>
    <a:srgbClr val="4C93B3"/>
    <a:srgbClr val="C3DBE7"/>
    <a:srgbClr val="AFCFDC"/>
    <a:srgbClr val="446382"/>
    <a:srgbClr val="354E65"/>
    <a:srgbClr val="11494A"/>
    <a:srgbClr val="547E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90" autoAdjust="0"/>
    <p:restoredTop sz="73818" autoAdjust="0"/>
  </p:normalViewPr>
  <p:slideViewPr>
    <p:cSldViewPr snapToGrid="0" showGuides="1">
      <p:cViewPr varScale="1">
        <p:scale>
          <a:sx n="61" d="100"/>
          <a:sy n="61" d="100"/>
        </p:scale>
        <p:origin x="984" y="72"/>
      </p:cViewPr>
      <p:guideLst>
        <p:guide orient="horz" pos="2117"/>
        <p:guide pos="3851"/>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heme" Target="theme/theme1.xml"/><Relationship Id="rId21" Type="http://schemas.openxmlformats.org/officeDocument/2006/relationships/slide" Target="slides/slide13.xml"/><Relationship Id="rId34" Type="http://schemas.openxmlformats.org/officeDocument/2006/relationships/slide" Target="slides/slide26.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handoutMaster" Target="handoutMasters/handout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notesMaster" Target="notesMasters/notesMaster1.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2018/8/13</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388378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2018/8/13</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extLst>
      <p:ext uri="{BB962C8B-B14F-4D97-AF65-F5344CB8AC3E}">
        <p14:creationId xmlns:p14="http://schemas.microsoft.com/office/powerpoint/2010/main" val="692252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extLst>
      <p:ext uri="{BB962C8B-B14F-4D97-AF65-F5344CB8AC3E}">
        <p14:creationId xmlns:p14="http://schemas.microsoft.com/office/powerpoint/2010/main" val="1762750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我们进一步理解一下这个</a:t>
            </a:r>
            <a:r>
              <a:rPr lang="en-US" altLang="zh-CN" sz="1200" kern="1200" dirty="0" err="1" smtClean="0">
                <a:solidFill>
                  <a:schemeClr val="tx1"/>
                </a:solidFill>
                <a:effectLst/>
                <a:latin typeface="+mn-lt"/>
                <a:ea typeface="+mn-ea"/>
                <a:cs typeface="+mn-cs"/>
              </a:rPr>
              <a:t>nav_core</a:t>
            </a:r>
            <a:r>
              <a:rPr lang="zh-CN" altLang="zh-CN" sz="1200" kern="1200" dirty="0" smtClean="0">
                <a:solidFill>
                  <a:schemeClr val="tx1"/>
                </a:solidFill>
                <a:effectLst/>
                <a:latin typeface="+mn-lt"/>
                <a:ea typeface="+mn-ea"/>
                <a:cs typeface="+mn-cs"/>
              </a:rPr>
              <a:t>。</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要理解</a:t>
            </a:r>
            <a:r>
              <a:rPr lang="en-US" altLang="zh-CN" sz="1200" kern="1200" dirty="0" smtClean="0">
                <a:solidFill>
                  <a:schemeClr val="tx1"/>
                </a:solidFill>
                <a:effectLst/>
                <a:latin typeface="+mn-lt"/>
                <a:ea typeface="+mn-ea"/>
                <a:cs typeface="+mn-cs"/>
              </a:rPr>
              <a:t>ROS navigation </a:t>
            </a:r>
            <a:r>
              <a:rPr lang="zh-CN" altLang="zh-CN" sz="1200" kern="1200" dirty="0" smtClean="0">
                <a:solidFill>
                  <a:schemeClr val="tx1"/>
                </a:solidFill>
                <a:effectLst/>
                <a:latin typeface="+mn-lt"/>
                <a:ea typeface="+mn-ea"/>
                <a:cs typeface="+mn-cs"/>
              </a:rPr>
              <a:t>最重要的部分是</a:t>
            </a:r>
            <a:r>
              <a:rPr lang="en-US" altLang="zh-CN" sz="1200" kern="1200" dirty="0" err="1" smtClean="0">
                <a:solidFill>
                  <a:schemeClr val="tx1"/>
                </a:solidFill>
                <a:effectLst/>
                <a:latin typeface="+mn-lt"/>
                <a:ea typeface="+mn-ea"/>
                <a:cs typeface="+mn-cs"/>
              </a:rPr>
              <a:t>nav_core</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这个包里面就包含了</a:t>
            </a:r>
            <a:r>
              <a:rPr lang="en-US" altLang="zh-CN" sz="1200" kern="1200" dirty="0" err="1" smtClean="0">
                <a:solidFill>
                  <a:schemeClr val="tx1"/>
                </a:solidFill>
                <a:effectLst/>
                <a:latin typeface="+mn-lt"/>
                <a:ea typeface="+mn-ea"/>
                <a:cs typeface="+mn-cs"/>
              </a:rPr>
              <a:t>global_planner</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local_planner</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与</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recovery_behavior</a:t>
            </a:r>
            <a:r>
              <a:rPr lang="zh-CN" altLang="zh-CN" sz="1200" kern="1200" dirty="0" smtClean="0">
                <a:solidFill>
                  <a:schemeClr val="tx1"/>
                </a:solidFill>
                <a:effectLst/>
                <a:latin typeface="+mn-lt"/>
                <a:ea typeface="+mn-ea"/>
                <a:cs typeface="+mn-cs"/>
              </a:rPr>
              <a:t>的基类的头文件。</a:t>
            </a:r>
          </a:p>
          <a:p>
            <a:r>
              <a:rPr lang="zh-CN" altLang="zh-CN"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ROS navigation</a:t>
            </a:r>
            <a:r>
              <a:rPr lang="zh-CN" altLang="zh-CN" sz="1200" kern="1200" dirty="0" smtClean="0">
                <a:solidFill>
                  <a:schemeClr val="tx1"/>
                </a:solidFill>
                <a:effectLst/>
                <a:latin typeface="+mn-lt"/>
                <a:ea typeface="+mn-ea"/>
                <a:cs typeface="+mn-cs"/>
              </a:rPr>
              <a:t>中，</a:t>
            </a:r>
            <a:r>
              <a:rPr lang="en-US" altLang="zh-CN" sz="1200" kern="1200" dirty="0" err="1" smtClean="0">
                <a:solidFill>
                  <a:schemeClr val="tx1"/>
                </a:solidFill>
                <a:effectLst/>
                <a:latin typeface="+mn-lt"/>
                <a:ea typeface="+mn-ea"/>
                <a:cs typeface="+mn-cs"/>
              </a:rPr>
              <a:t>move_base</a:t>
            </a:r>
            <a:r>
              <a:rPr lang="zh-CN" altLang="zh-CN" sz="1200" kern="1200" dirty="0" smtClean="0">
                <a:solidFill>
                  <a:schemeClr val="tx1"/>
                </a:solidFill>
                <a:effectLst/>
                <a:latin typeface="+mn-lt"/>
                <a:ea typeface="+mn-ea"/>
                <a:cs typeface="+mn-cs"/>
              </a:rPr>
              <a:t>提供的是框架，在</a:t>
            </a:r>
            <a:r>
              <a:rPr lang="en-US" altLang="zh-CN" sz="1200" kern="1200" dirty="0" err="1" smtClean="0">
                <a:solidFill>
                  <a:schemeClr val="tx1"/>
                </a:solidFill>
                <a:effectLst/>
                <a:latin typeface="+mn-lt"/>
                <a:ea typeface="+mn-ea"/>
                <a:cs typeface="+mn-cs"/>
              </a:rPr>
              <a:t>move_base</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中是通过</a:t>
            </a:r>
            <a:r>
              <a:rPr lang="en-US" altLang="zh-CN" sz="1200" kern="1200" dirty="0" err="1" smtClean="0">
                <a:solidFill>
                  <a:schemeClr val="tx1"/>
                </a:solidFill>
                <a:effectLst/>
                <a:latin typeface="+mn-lt"/>
                <a:ea typeface="+mn-ea"/>
                <a:cs typeface="+mn-cs"/>
              </a:rPr>
              <a:t>nav_core</a:t>
            </a:r>
            <a:r>
              <a:rPr lang="zh-CN" altLang="zh-CN" sz="1200" kern="1200" dirty="0" smtClean="0">
                <a:solidFill>
                  <a:schemeClr val="tx1"/>
                </a:solidFill>
                <a:effectLst/>
                <a:latin typeface="+mn-lt"/>
                <a:ea typeface="+mn-ea"/>
                <a:cs typeface="+mn-cs"/>
              </a:rPr>
              <a:t>中规定的</a:t>
            </a:r>
            <a:r>
              <a:rPr lang="en-US" altLang="zh-CN" sz="1200" kern="1200" dirty="0" smtClean="0">
                <a:solidFill>
                  <a:schemeClr val="tx1"/>
                </a:solidFill>
                <a:effectLst/>
                <a:latin typeface="+mn-lt"/>
                <a:ea typeface="+mn-ea"/>
                <a:cs typeface="+mn-cs"/>
              </a:rPr>
              <a:t>planner</a:t>
            </a:r>
            <a:r>
              <a:rPr lang="zh-CN" altLang="zh-CN" sz="1200" kern="1200" dirty="0" smtClean="0">
                <a:solidFill>
                  <a:schemeClr val="tx1"/>
                </a:solidFill>
                <a:effectLst/>
                <a:latin typeface="+mn-lt"/>
                <a:ea typeface="+mn-ea"/>
                <a:cs typeface="+mn-cs"/>
              </a:rPr>
              <a:t>与</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recovery_behavior</a:t>
            </a:r>
            <a:r>
              <a:rPr lang="zh-CN" altLang="zh-CN" sz="1200" kern="1200" dirty="0" smtClean="0">
                <a:solidFill>
                  <a:schemeClr val="tx1"/>
                </a:solidFill>
                <a:effectLst/>
                <a:latin typeface="+mn-lt"/>
                <a:ea typeface="+mn-ea"/>
                <a:cs typeface="+mn-cs"/>
              </a:rPr>
              <a:t>的基类的接口进行调用。与具体的实现方法隔离开来。而具体采用的方法由</a:t>
            </a:r>
            <a:r>
              <a:rPr lang="en-US" altLang="zh-CN" sz="1200" kern="1200" dirty="0" err="1" smtClean="0">
                <a:solidFill>
                  <a:schemeClr val="tx1"/>
                </a:solidFill>
                <a:effectLst/>
                <a:latin typeface="+mn-lt"/>
                <a:ea typeface="+mn-ea"/>
                <a:cs typeface="+mn-cs"/>
              </a:rPr>
              <a:t>pluginlib</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根据不同参数导入。这样的实现方法使得</a:t>
            </a:r>
            <a:r>
              <a:rPr lang="en-US" altLang="zh-CN" sz="1200" kern="1200" dirty="0" smtClean="0">
                <a:solidFill>
                  <a:schemeClr val="tx1"/>
                </a:solidFill>
                <a:effectLst/>
                <a:latin typeface="+mn-lt"/>
                <a:ea typeface="+mn-ea"/>
                <a:cs typeface="+mn-cs"/>
              </a:rPr>
              <a:t>navigation</a:t>
            </a:r>
            <a:r>
              <a:rPr lang="zh-CN" altLang="zh-CN" sz="1200" kern="1200" dirty="0" smtClean="0">
                <a:solidFill>
                  <a:schemeClr val="tx1"/>
                </a:solidFill>
                <a:effectLst/>
                <a:latin typeface="+mn-lt"/>
                <a:ea typeface="+mn-ea"/>
                <a:cs typeface="+mn-cs"/>
              </a:rPr>
              <a:t>的可定制性大大增加。像</a:t>
            </a:r>
            <a:r>
              <a:rPr lang="en-US" altLang="zh-CN" sz="1200" kern="1200" dirty="0" err="1" smtClean="0">
                <a:solidFill>
                  <a:schemeClr val="tx1"/>
                </a:solidFill>
                <a:effectLst/>
                <a:latin typeface="+mn-lt"/>
                <a:ea typeface="+mn-ea"/>
                <a:cs typeface="+mn-cs"/>
              </a:rPr>
              <a:t>base_local_planner</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中就实现了两种局部路径规划方法，</a:t>
            </a:r>
            <a:r>
              <a:rPr lang="en-US" altLang="zh-CN" sz="1200" kern="1200" dirty="0" err="1" smtClean="0">
                <a:solidFill>
                  <a:schemeClr val="tx1"/>
                </a:solidFill>
                <a:effectLst/>
                <a:latin typeface="+mn-lt"/>
                <a:ea typeface="+mn-ea"/>
                <a:cs typeface="+mn-cs"/>
              </a:rPr>
              <a:t>global_planner</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实现了</a:t>
            </a:r>
            <a:r>
              <a:rPr lang="en-US" altLang="zh-CN" sz="1200" kern="1200" dirty="0" smtClean="0">
                <a:solidFill>
                  <a:schemeClr val="tx1"/>
                </a:solidFill>
                <a:effectLst/>
                <a:latin typeface="+mn-lt"/>
                <a:ea typeface="+mn-ea"/>
                <a:cs typeface="+mn-cs"/>
              </a:rPr>
              <a:t>A* </a:t>
            </a:r>
            <a:r>
              <a:rPr lang="zh-CN" altLang="zh-CN" sz="1200" kern="1200" dirty="0" smtClean="0">
                <a:solidFill>
                  <a:schemeClr val="tx1"/>
                </a:solidFill>
                <a:effectLst/>
                <a:latin typeface="+mn-lt"/>
                <a:ea typeface="+mn-ea"/>
                <a:cs typeface="+mn-cs"/>
              </a:rPr>
              <a:t>与</a:t>
            </a:r>
            <a:r>
              <a:rPr lang="en-US" altLang="zh-CN" sz="1200" kern="1200" dirty="0" smtClean="0">
                <a:solidFill>
                  <a:schemeClr val="tx1"/>
                </a:solidFill>
                <a:effectLst/>
                <a:latin typeface="+mn-lt"/>
                <a:ea typeface="+mn-ea"/>
                <a:cs typeface="+mn-cs"/>
              </a:rPr>
              <a:t>Dijkstra </a:t>
            </a:r>
            <a:r>
              <a:rPr lang="zh-CN" altLang="zh-CN" sz="1200" kern="1200" dirty="0" smtClean="0">
                <a:solidFill>
                  <a:schemeClr val="tx1"/>
                </a:solidFill>
                <a:effectLst/>
                <a:latin typeface="+mn-lt"/>
                <a:ea typeface="+mn-ea"/>
                <a:cs typeface="+mn-cs"/>
              </a:rPr>
              <a:t>两种方法，这赋予了这个框架很大的灵活性。通过不同的配置方法可以让</a:t>
            </a:r>
            <a:r>
              <a:rPr lang="en-US" altLang="zh-CN" sz="1200" kern="1200" dirty="0" smtClean="0">
                <a:solidFill>
                  <a:schemeClr val="tx1"/>
                </a:solidFill>
                <a:effectLst/>
                <a:latin typeface="+mn-lt"/>
                <a:ea typeface="+mn-ea"/>
                <a:cs typeface="+mn-cs"/>
              </a:rPr>
              <a:t>navigation</a:t>
            </a:r>
            <a:r>
              <a:rPr lang="zh-CN" altLang="zh-CN" sz="1200" kern="1200" dirty="0" smtClean="0">
                <a:solidFill>
                  <a:schemeClr val="tx1"/>
                </a:solidFill>
                <a:effectLst/>
                <a:latin typeface="+mn-lt"/>
                <a:ea typeface="+mn-ea"/>
                <a:cs typeface="+mn-cs"/>
              </a:rPr>
              <a:t>适应很多不同的任务。</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10</a:t>
            </a:fld>
            <a:endParaRPr lang="zh-CN" altLang="en-US"/>
          </a:p>
        </p:txBody>
      </p:sp>
    </p:spTree>
    <p:extLst>
      <p:ext uri="{BB962C8B-B14F-4D97-AF65-F5344CB8AC3E}">
        <p14:creationId xmlns:p14="http://schemas.microsoft.com/office/powerpoint/2010/main" val="1383046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下面讲解一下</a:t>
            </a:r>
            <a:r>
              <a:rPr lang="en-US" altLang="zh-CN" sz="1200" kern="1200" dirty="0" err="1" smtClean="0">
                <a:solidFill>
                  <a:schemeClr val="tx1"/>
                </a:solidFill>
                <a:effectLst/>
                <a:latin typeface="+mn-lt"/>
                <a:ea typeface="+mn-ea"/>
                <a:cs typeface="+mn-cs"/>
              </a:rPr>
              <a:t>move_base</a:t>
            </a:r>
            <a:r>
              <a:rPr lang="zh-CN" altLang="zh-CN" sz="1200" kern="1200" dirty="0" smtClean="0">
                <a:solidFill>
                  <a:schemeClr val="tx1"/>
                </a:solidFill>
                <a:effectLst/>
                <a:latin typeface="+mn-lt"/>
                <a:ea typeface="+mn-ea"/>
                <a:cs typeface="+mn-cs"/>
              </a:rPr>
              <a:t>中的</a:t>
            </a:r>
            <a:r>
              <a:rPr lang="en-US" altLang="zh-CN" sz="1200" kern="1200" dirty="0" err="1" smtClean="0">
                <a:solidFill>
                  <a:schemeClr val="tx1"/>
                </a:solidFill>
                <a:effectLst/>
                <a:latin typeface="+mn-lt"/>
                <a:ea typeface="+mn-ea"/>
                <a:cs typeface="+mn-cs"/>
              </a:rPr>
              <a:t>costmap</a:t>
            </a:r>
            <a:r>
              <a:rPr lang="zh-CN" altLang="zh-CN" sz="1200" kern="1200" dirty="0" smtClean="0">
                <a:solidFill>
                  <a:schemeClr val="tx1"/>
                </a:solidFill>
                <a:effectLst/>
                <a:latin typeface="+mn-lt"/>
                <a:ea typeface="+mn-ea"/>
                <a:cs typeface="+mn-cs"/>
              </a:rPr>
              <a:t>。</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在讲解</a:t>
            </a:r>
            <a:r>
              <a:rPr lang="en-US" altLang="zh-CN" sz="1200" kern="1200" dirty="0" err="1" smtClean="0">
                <a:solidFill>
                  <a:schemeClr val="tx1"/>
                </a:solidFill>
                <a:effectLst/>
                <a:latin typeface="+mn-lt"/>
                <a:ea typeface="+mn-ea"/>
                <a:cs typeface="+mn-cs"/>
              </a:rPr>
              <a:t>costmap</a:t>
            </a:r>
            <a:r>
              <a:rPr lang="zh-CN" altLang="zh-CN" sz="1200" kern="1200" dirty="0" smtClean="0">
                <a:solidFill>
                  <a:schemeClr val="tx1"/>
                </a:solidFill>
                <a:effectLst/>
                <a:latin typeface="+mn-lt"/>
                <a:ea typeface="+mn-ea"/>
                <a:cs typeface="+mn-cs"/>
              </a:rPr>
              <a:t>之前先介绍一下</a:t>
            </a:r>
            <a:r>
              <a:rPr lang="en-US" altLang="zh-CN" sz="1200" kern="1200" dirty="0" err="1" smtClean="0">
                <a:solidFill>
                  <a:schemeClr val="tx1"/>
                </a:solidFill>
                <a:effectLst/>
                <a:latin typeface="+mn-lt"/>
                <a:ea typeface="+mn-ea"/>
                <a:cs typeface="+mn-cs"/>
              </a:rPr>
              <a:t>costmap</a:t>
            </a:r>
            <a:r>
              <a:rPr lang="zh-CN" altLang="zh-CN" sz="1200" kern="1200" dirty="0" smtClean="0">
                <a:solidFill>
                  <a:schemeClr val="tx1"/>
                </a:solidFill>
                <a:effectLst/>
                <a:latin typeface="+mn-lt"/>
                <a:ea typeface="+mn-ea"/>
                <a:cs typeface="+mn-cs"/>
              </a:rPr>
              <a:t>的基本概念，只要大家把基本概念弄清楚之后，才能根据自己的实际应用环境对自己的代码做出修改。</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无论是激光雷达还是如</a:t>
            </a:r>
            <a:r>
              <a:rPr lang="en-US" altLang="zh-CN" sz="1200" kern="1200" dirty="0" err="1" smtClean="0">
                <a:solidFill>
                  <a:schemeClr val="tx1"/>
                </a:solidFill>
                <a:effectLst/>
                <a:latin typeface="+mn-lt"/>
                <a:ea typeface="+mn-ea"/>
                <a:cs typeface="+mn-cs"/>
              </a:rPr>
              <a:t>kinect</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或</a:t>
            </a:r>
            <a:r>
              <a:rPr lang="en-US" altLang="zh-CN" sz="1200" kern="1200" dirty="0" err="1" smtClean="0">
                <a:solidFill>
                  <a:schemeClr val="tx1"/>
                </a:solidFill>
                <a:effectLst/>
                <a:latin typeface="+mn-lt"/>
                <a:ea typeface="+mn-ea"/>
                <a:cs typeface="+mn-cs"/>
              </a:rPr>
              <a:t>xtion</a:t>
            </a:r>
            <a:r>
              <a:rPr lang="en-US" altLang="zh-CN" sz="1200" kern="1200" dirty="0" smtClean="0">
                <a:solidFill>
                  <a:schemeClr val="tx1"/>
                </a:solidFill>
                <a:effectLst/>
                <a:latin typeface="+mn-lt"/>
                <a:ea typeface="+mn-ea"/>
                <a:cs typeface="+mn-cs"/>
              </a:rPr>
              <a:t> pro</a:t>
            </a:r>
            <a:r>
              <a:rPr lang="zh-CN" altLang="zh-CN" sz="1200" kern="1200" dirty="0" smtClean="0">
                <a:solidFill>
                  <a:schemeClr val="tx1"/>
                </a:solidFill>
                <a:effectLst/>
                <a:latin typeface="+mn-lt"/>
                <a:ea typeface="+mn-ea"/>
                <a:cs typeface="+mn-cs"/>
              </a:rPr>
              <a:t>深度相机作为传感器跑出的</a:t>
            </a:r>
            <a:r>
              <a:rPr lang="en-US" altLang="zh-CN" sz="1200" kern="1200" dirty="0" smtClean="0">
                <a:solidFill>
                  <a:schemeClr val="tx1"/>
                </a:solidFill>
                <a:effectLst/>
                <a:latin typeface="+mn-lt"/>
                <a:ea typeface="+mn-ea"/>
                <a:cs typeface="+mn-cs"/>
              </a:rPr>
              <a:t>2D</a:t>
            </a:r>
            <a:r>
              <a:rPr lang="zh-CN" altLang="zh-CN" sz="1200" kern="1200" dirty="0" smtClean="0">
                <a:solidFill>
                  <a:schemeClr val="tx1"/>
                </a:solidFill>
                <a:effectLst/>
                <a:latin typeface="+mn-lt"/>
                <a:ea typeface="+mn-ea"/>
                <a:cs typeface="+mn-cs"/>
              </a:rPr>
              <a:t>或</a:t>
            </a:r>
            <a:r>
              <a:rPr lang="en-US" altLang="zh-CN" sz="1200" kern="1200" dirty="0" smtClean="0">
                <a:solidFill>
                  <a:schemeClr val="tx1"/>
                </a:solidFill>
                <a:effectLst/>
                <a:latin typeface="+mn-lt"/>
                <a:ea typeface="+mn-ea"/>
                <a:cs typeface="+mn-cs"/>
              </a:rPr>
              <a:t>3D SLAM</a:t>
            </a:r>
            <a:r>
              <a:rPr lang="zh-CN" altLang="zh-CN" sz="1200" kern="1200" dirty="0" smtClean="0">
                <a:solidFill>
                  <a:schemeClr val="tx1"/>
                </a:solidFill>
                <a:effectLst/>
                <a:latin typeface="+mn-lt"/>
                <a:ea typeface="+mn-ea"/>
                <a:cs typeface="+mn-cs"/>
              </a:rPr>
              <a:t>地图，都不能直接用于实际的导航，必须将地图转化为</a:t>
            </a:r>
            <a:r>
              <a:rPr lang="en-US" altLang="zh-CN" sz="1200" kern="1200" dirty="0" err="1" smtClean="0">
                <a:solidFill>
                  <a:schemeClr val="tx1"/>
                </a:solidFill>
                <a:effectLst/>
                <a:latin typeface="+mn-lt"/>
                <a:ea typeface="+mn-ea"/>
                <a:cs typeface="+mn-cs"/>
              </a:rPr>
              <a:t>costmap</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代价地图</a:t>
            </a:r>
            <a:r>
              <a:rPr lang="en-US" altLang="zh-CN" sz="1200" kern="1200" dirty="0" smtClean="0">
                <a:solidFill>
                  <a:schemeClr val="tx1"/>
                </a:solidFill>
                <a:effectLst/>
                <a:latin typeface="+mn-lt"/>
                <a:ea typeface="+mn-ea"/>
                <a:cs typeface="+mn-cs"/>
              </a:rPr>
              <a:t>),ROS</a:t>
            </a:r>
            <a:r>
              <a:rPr lang="zh-CN" altLang="zh-CN" sz="1200" kern="1200" dirty="0" smtClean="0">
                <a:solidFill>
                  <a:schemeClr val="tx1"/>
                </a:solidFill>
                <a:effectLst/>
                <a:latin typeface="+mn-lt"/>
                <a:ea typeface="+mn-ea"/>
                <a:cs typeface="+mn-cs"/>
              </a:rPr>
              <a:t>的</a:t>
            </a:r>
            <a:r>
              <a:rPr lang="en-US" altLang="zh-CN" sz="1200" kern="1200" dirty="0" err="1" smtClean="0">
                <a:solidFill>
                  <a:schemeClr val="tx1"/>
                </a:solidFill>
                <a:effectLst/>
                <a:latin typeface="+mn-lt"/>
                <a:ea typeface="+mn-ea"/>
                <a:cs typeface="+mn-cs"/>
              </a:rPr>
              <a:t>costmap</a:t>
            </a:r>
            <a:r>
              <a:rPr lang="zh-CN" altLang="zh-CN" sz="1200" kern="1200" dirty="0" smtClean="0">
                <a:solidFill>
                  <a:schemeClr val="tx1"/>
                </a:solidFill>
                <a:effectLst/>
                <a:latin typeface="+mn-lt"/>
                <a:ea typeface="+mn-ea"/>
                <a:cs typeface="+mn-cs"/>
              </a:rPr>
              <a:t>通常采用</a:t>
            </a:r>
            <a:r>
              <a:rPr lang="en-US" altLang="zh-CN" sz="1200" kern="1200" dirty="0" smtClean="0">
                <a:solidFill>
                  <a:schemeClr val="tx1"/>
                </a:solidFill>
                <a:effectLst/>
                <a:latin typeface="+mn-lt"/>
                <a:ea typeface="+mn-ea"/>
                <a:cs typeface="+mn-cs"/>
              </a:rPr>
              <a:t>grid(</a:t>
            </a:r>
            <a:r>
              <a:rPr lang="zh-CN" altLang="zh-CN" sz="1200" kern="1200" dirty="0" smtClean="0">
                <a:solidFill>
                  <a:schemeClr val="tx1"/>
                </a:solidFill>
                <a:effectLst/>
                <a:latin typeface="+mn-lt"/>
                <a:ea typeface="+mn-ea"/>
                <a:cs typeface="+mn-cs"/>
              </a:rPr>
              <a:t>网格</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形式。</a:t>
            </a:r>
            <a:r>
              <a:rPr lang="zh-CN" altLang="zh-CN" dirty="0" smtClean="0">
                <a:effectLst/>
              </a:rPr>
              <a:t> </a:t>
            </a:r>
            <a:r>
              <a:rPr lang="en-US" altLang="zh-CN" sz="1200" b="0" i="0" u="none" strike="noStrike" kern="1200" dirty="0" err="1" smtClean="0">
                <a:solidFill>
                  <a:schemeClr val="tx1"/>
                </a:solidFill>
                <a:effectLst/>
                <a:latin typeface="+mn-lt"/>
                <a:ea typeface="+mn-ea"/>
                <a:cs typeface="+mn-cs"/>
              </a:rPr>
              <a:t>Costmap</a:t>
            </a:r>
            <a:r>
              <a:rPr lang="zh-CN" altLang="en-US" sz="1200" b="0" i="0" u="none" strike="noStrike" kern="1200" dirty="0" smtClean="0">
                <a:solidFill>
                  <a:schemeClr val="tx1"/>
                </a:solidFill>
                <a:effectLst/>
                <a:latin typeface="+mn-lt"/>
                <a:ea typeface="+mn-ea"/>
                <a:cs typeface="+mn-cs"/>
              </a:rPr>
              <a:t>可看作为</a:t>
            </a:r>
            <a:r>
              <a:rPr lang="en-US" altLang="zh-CN" sz="1200" b="0" i="0" u="none" strike="noStrike" kern="1200" dirty="0" smtClean="0">
                <a:solidFill>
                  <a:schemeClr val="tx1"/>
                </a:solidFill>
                <a:effectLst/>
                <a:latin typeface="+mn-lt"/>
                <a:ea typeface="+mn-ea"/>
                <a:cs typeface="+mn-cs"/>
              </a:rPr>
              <a:t>navigation</a:t>
            </a:r>
            <a:r>
              <a:rPr lang="zh-CN" altLang="en-US" sz="1200" b="0" i="0" u="none" strike="noStrike" kern="1200" dirty="0" smtClean="0">
                <a:solidFill>
                  <a:schemeClr val="tx1"/>
                </a:solidFill>
                <a:effectLst/>
                <a:latin typeface="+mn-lt"/>
                <a:ea typeface="+mn-ea"/>
                <a:cs typeface="+mn-cs"/>
              </a:rPr>
              <a:t>的输入处理器。不同的传感器输入的数据差异很大（激光雷达 </a:t>
            </a:r>
            <a:r>
              <a:rPr lang="en-US" altLang="zh-CN" sz="1200" b="0" i="0" u="none" strike="noStrike" kern="1200" dirty="0" smtClean="0">
                <a:solidFill>
                  <a:schemeClr val="tx1"/>
                </a:solidFill>
                <a:effectLst/>
                <a:latin typeface="+mn-lt"/>
                <a:ea typeface="+mn-ea"/>
                <a:cs typeface="+mn-cs"/>
              </a:rPr>
              <a:t>&amp; RGBD-camera</a:t>
            </a:r>
            <a:r>
              <a:rPr lang="zh-CN" altLang="en-US" sz="1200" b="0" i="0" u="none" strike="noStrike" kern="1200" dirty="0" smtClean="0">
                <a:solidFill>
                  <a:schemeClr val="tx1"/>
                </a:solidFill>
                <a:effectLst/>
                <a:latin typeface="+mn-lt"/>
                <a:ea typeface="+mn-ea"/>
                <a:cs typeface="+mn-cs"/>
              </a:rPr>
              <a:t>）通过</a:t>
            </a:r>
            <a:r>
              <a:rPr lang="en-US" altLang="zh-CN" sz="1200" b="0" i="0" u="none" strike="noStrike" kern="1200" dirty="0" smtClean="0">
                <a:solidFill>
                  <a:schemeClr val="tx1"/>
                </a:solidFill>
                <a:effectLst/>
                <a:latin typeface="+mn-lt"/>
                <a:ea typeface="+mn-ea"/>
                <a:cs typeface="+mn-cs"/>
              </a:rPr>
              <a:t>costmap_2d</a:t>
            </a:r>
            <a:r>
              <a:rPr lang="zh-CN" altLang="en-US" sz="1200" b="0" i="0" u="none" strike="noStrike" kern="1200" dirty="0" smtClean="0">
                <a:solidFill>
                  <a:schemeClr val="tx1"/>
                </a:solidFill>
                <a:effectLst/>
                <a:latin typeface="+mn-lt"/>
                <a:ea typeface="+mn-ea"/>
                <a:cs typeface="+mn-cs"/>
              </a:rPr>
              <a:t>，不同的数据被处理成统一的格式：栅格地图，栅格地图中的权值用经过概率方法处理，以表示空间中障碍物，未知与安全区域。</a:t>
            </a:r>
            <a:endParaRPr lang="en-US" altLang="zh-CN" sz="1200" b="0" i="0" u="none" strike="noStrike" kern="1200" dirty="0" smtClean="0">
              <a:solidFill>
                <a:schemeClr val="tx1"/>
              </a:solidFill>
              <a:effectLst/>
              <a:latin typeface="+mn-lt"/>
              <a:ea typeface="+mn-ea"/>
              <a:cs typeface="+mn-cs"/>
            </a:endParaRPr>
          </a:p>
          <a:p>
            <a:r>
              <a:rPr lang="zh-CN" altLang="en-US" sz="1200" b="0" i="0" u="none" strike="noStrike" kern="1200" dirty="0" smtClean="0">
                <a:solidFill>
                  <a:schemeClr val="tx1"/>
                </a:solidFill>
                <a:effectLst/>
                <a:latin typeface="+mn-lt"/>
                <a:ea typeface="+mn-ea"/>
                <a:cs typeface="+mn-cs"/>
              </a:rPr>
              <a:t>而生成出来的</a:t>
            </a:r>
            <a:r>
              <a:rPr lang="en-US" altLang="zh-CN" sz="1200" b="0" i="0" u="none" strike="noStrike" kern="1200" dirty="0" err="1" smtClean="0">
                <a:solidFill>
                  <a:schemeClr val="tx1"/>
                </a:solidFill>
                <a:effectLst/>
                <a:latin typeface="+mn-lt"/>
                <a:ea typeface="+mn-ea"/>
                <a:cs typeface="+mn-cs"/>
              </a:rPr>
              <a:t>costmap</a:t>
            </a:r>
            <a:r>
              <a:rPr lang="zh-CN" altLang="en-US" sz="1200" b="0" i="0" u="none" strike="noStrike" kern="1200" dirty="0" smtClean="0">
                <a:solidFill>
                  <a:schemeClr val="tx1"/>
                </a:solidFill>
                <a:effectLst/>
                <a:latin typeface="+mn-lt"/>
                <a:ea typeface="+mn-ea"/>
                <a:cs typeface="+mn-cs"/>
              </a:rPr>
              <a:t>则是</a:t>
            </a:r>
            <a:r>
              <a:rPr lang="en-US" altLang="zh-CN" sz="1200" b="0" i="0" u="none" strike="noStrike" kern="1200" dirty="0" err="1" smtClean="0">
                <a:solidFill>
                  <a:schemeClr val="tx1"/>
                </a:solidFill>
                <a:effectLst/>
                <a:latin typeface="+mn-lt"/>
                <a:ea typeface="+mn-ea"/>
                <a:cs typeface="+mn-cs"/>
              </a:rPr>
              <a:t>movebase</a:t>
            </a:r>
            <a:r>
              <a:rPr lang="zh-CN" altLang="en-US" sz="1200" b="0" i="0" u="none" strike="noStrike" kern="1200" dirty="0" smtClean="0">
                <a:solidFill>
                  <a:schemeClr val="tx1"/>
                </a:solidFill>
                <a:effectLst/>
                <a:latin typeface="+mn-lt"/>
                <a:ea typeface="+mn-ea"/>
                <a:cs typeface="+mn-cs"/>
              </a:rPr>
              <a:t>中</a:t>
            </a:r>
            <a:r>
              <a:rPr lang="en-US" altLang="zh-CN" sz="1200" b="0" i="0" u="none" strike="noStrike" kern="1200" dirty="0" smtClean="0">
                <a:solidFill>
                  <a:schemeClr val="tx1"/>
                </a:solidFill>
                <a:effectLst/>
                <a:latin typeface="+mn-lt"/>
                <a:ea typeface="+mn-ea"/>
                <a:cs typeface="+mn-cs"/>
              </a:rPr>
              <a:t>planner</a:t>
            </a:r>
            <a:r>
              <a:rPr lang="zh-CN" altLang="en-US" sz="1200" b="0" i="0" u="none" strike="noStrike" kern="1200" dirty="0" smtClean="0">
                <a:solidFill>
                  <a:schemeClr val="tx1"/>
                </a:solidFill>
                <a:effectLst/>
                <a:latin typeface="+mn-lt"/>
                <a:ea typeface="+mn-ea"/>
                <a:cs typeface="+mn-cs"/>
              </a:rPr>
              <a:t>的输入。</a:t>
            </a:r>
            <a:endParaRPr lang="en-US" altLang="zh-CN" sz="1200" b="0" i="0" u="none" strike="noStrike"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可以从下图</a:t>
            </a:r>
            <a:r>
              <a:rPr lang="zh-CN" altLang="en-US" sz="1200" kern="1200" dirty="0" smtClean="0">
                <a:solidFill>
                  <a:schemeClr val="tx1"/>
                </a:solidFill>
                <a:effectLst/>
                <a:latin typeface="+mn-lt"/>
                <a:ea typeface="+mn-ea"/>
                <a:cs typeface="+mn-cs"/>
              </a:rPr>
              <a:t>做一个直观的了解：</a:t>
            </a:r>
            <a:endParaRPr lang="en-US" altLang="zh-CN" sz="1200" b="0" i="0" u="none" strike="noStrike"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11</a:t>
            </a:fld>
            <a:endParaRPr lang="zh-CN" altLang="en-US"/>
          </a:p>
        </p:txBody>
      </p:sp>
    </p:spTree>
    <p:extLst>
      <p:ext uri="{BB962C8B-B14F-4D97-AF65-F5344CB8AC3E}">
        <p14:creationId xmlns:p14="http://schemas.microsoft.com/office/powerpoint/2010/main" val="499328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红色</a:t>
            </a:r>
            <a:r>
              <a:rPr lang="en-US" altLang="zh-CN" sz="1200" kern="1200" dirty="0" smtClean="0">
                <a:solidFill>
                  <a:schemeClr val="tx1"/>
                </a:solidFill>
                <a:effectLst/>
                <a:latin typeface="+mn-lt"/>
                <a:ea typeface="+mn-ea"/>
                <a:cs typeface="+mn-cs"/>
              </a:rPr>
              <a:t>cell</a:t>
            </a:r>
            <a:r>
              <a:rPr lang="zh-CN" altLang="zh-CN" sz="1200" kern="1200" dirty="0" smtClean="0">
                <a:solidFill>
                  <a:schemeClr val="tx1"/>
                </a:solidFill>
                <a:effectLst/>
                <a:latin typeface="+mn-lt"/>
                <a:ea typeface="+mn-ea"/>
                <a:cs typeface="+mn-cs"/>
              </a:rPr>
              <a:t>（图中红色蓝色区域都是一系列</a:t>
            </a:r>
            <a:r>
              <a:rPr lang="en-US" altLang="zh-CN" sz="1200" kern="1200" dirty="0" smtClean="0">
                <a:solidFill>
                  <a:schemeClr val="tx1"/>
                </a:solidFill>
                <a:effectLst/>
                <a:latin typeface="+mn-lt"/>
                <a:ea typeface="+mn-ea"/>
                <a:cs typeface="+mn-cs"/>
              </a:rPr>
              <a:t>cell</a:t>
            </a:r>
            <a:r>
              <a:rPr lang="zh-CN" altLang="zh-CN" sz="1200" kern="1200" dirty="0" smtClean="0">
                <a:solidFill>
                  <a:schemeClr val="tx1"/>
                </a:solidFill>
                <a:effectLst/>
                <a:latin typeface="+mn-lt"/>
                <a:ea typeface="+mn-ea"/>
                <a:cs typeface="+mn-cs"/>
              </a:rPr>
              <a:t>堆叠出来的）代表的是代价地图中的障碍，</a:t>
            </a:r>
          </a:p>
          <a:p>
            <a:r>
              <a:rPr lang="zh-CN" altLang="zh-CN" sz="1200" kern="1200" dirty="0" smtClean="0">
                <a:solidFill>
                  <a:schemeClr val="tx1"/>
                </a:solidFill>
                <a:effectLst/>
                <a:latin typeface="+mn-lt"/>
                <a:ea typeface="+mn-ea"/>
                <a:cs typeface="+mn-cs"/>
              </a:rPr>
              <a:t>蓝色</a:t>
            </a:r>
            <a:r>
              <a:rPr lang="en-US" altLang="zh-CN" sz="1200" kern="1200" dirty="0" smtClean="0">
                <a:solidFill>
                  <a:schemeClr val="tx1"/>
                </a:solidFill>
                <a:effectLst/>
                <a:latin typeface="+mn-lt"/>
                <a:ea typeface="+mn-ea"/>
                <a:cs typeface="+mn-cs"/>
              </a:rPr>
              <a:t>cell</a:t>
            </a:r>
            <a:r>
              <a:rPr lang="zh-CN" altLang="zh-CN" sz="1200" kern="1200" dirty="0" smtClean="0">
                <a:solidFill>
                  <a:schemeClr val="tx1"/>
                </a:solidFill>
                <a:effectLst/>
                <a:latin typeface="+mn-lt"/>
                <a:ea typeface="+mn-ea"/>
                <a:cs typeface="+mn-cs"/>
              </a:rPr>
              <a:t>代表的是通过机器人内切圆半径计算的障碍物膨胀红色多边形代表的是机器人</a:t>
            </a:r>
            <a:r>
              <a:rPr lang="en-US" altLang="zh-CN" sz="1200" kern="1200" dirty="0" smtClean="0">
                <a:solidFill>
                  <a:schemeClr val="tx1"/>
                </a:solidFill>
                <a:effectLst/>
                <a:latin typeface="+mn-lt"/>
                <a:ea typeface="+mn-ea"/>
                <a:cs typeface="+mn-cs"/>
              </a:rPr>
              <a:t>footprint(</a:t>
            </a:r>
            <a:r>
              <a:rPr lang="zh-CN" altLang="zh-CN" sz="1200" kern="1200" dirty="0" smtClean="0">
                <a:solidFill>
                  <a:schemeClr val="tx1"/>
                </a:solidFill>
                <a:effectLst/>
                <a:latin typeface="+mn-lt"/>
                <a:ea typeface="+mn-ea"/>
                <a:cs typeface="+mn-cs"/>
              </a:rPr>
              <a:t>机器人轮廓的垂直投影</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a:t>
            </a:r>
          </a:p>
          <a:p>
            <a:r>
              <a:rPr lang="zh-CN" altLang="zh-CN" sz="1200" kern="1200" dirty="0" smtClean="0">
                <a:solidFill>
                  <a:schemeClr val="tx1"/>
                </a:solidFill>
                <a:effectLst/>
                <a:latin typeface="+mn-lt"/>
                <a:ea typeface="+mn-ea"/>
                <a:cs typeface="+mn-cs"/>
              </a:rPr>
              <a:t>为了使机器人不碰到障碍物，机器人的</a:t>
            </a:r>
            <a:r>
              <a:rPr lang="en-US" altLang="zh-CN" sz="1200" kern="1200" dirty="0" smtClean="0">
                <a:solidFill>
                  <a:schemeClr val="tx1"/>
                </a:solidFill>
                <a:effectLst/>
                <a:latin typeface="+mn-lt"/>
                <a:ea typeface="+mn-ea"/>
                <a:cs typeface="+mn-cs"/>
              </a:rPr>
              <a:t>footprint</a:t>
            </a:r>
            <a:r>
              <a:rPr lang="zh-CN" altLang="zh-CN" sz="1200" kern="1200" dirty="0" smtClean="0">
                <a:solidFill>
                  <a:schemeClr val="tx1"/>
                </a:solidFill>
                <a:effectLst/>
                <a:latin typeface="+mn-lt"/>
                <a:ea typeface="+mn-ea"/>
                <a:cs typeface="+mn-cs"/>
              </a:rPr>
              <a:t>绝对不允许与红色</a:t>
            </a:r>
            <a:r>
              <a:rPr lang="en-US" altLang="zh-CN" sz="1200" kern="1200" dirty="0" smtClean="0">
                <a:solidFill>
                  <a:schemeClr val="tx1"/>
                </a:solidFill>
                <a:effectLst/>
                <a:latin typeface="+mn-lt"/>
                <a:ea typeface="+mn-ea"/>
                <a:cs typeface="+mn-cs"/>
              </a:rPr>
              <a:t>cell</a:t>
            </a:r>
            <a:r>
              <a:rPr lang="zh-CN" altLang="zh-CN" sz="1200" kern="1200" dirty="0" smtClean="0">
                <a:solidFill>
                  <a:schemeClr val="tx1"/>
                </a:solidFill>
                <a:effectLst/>
                <a:latin typeface="+mn-lt"/>
                <a:ea typeface="+mn-ea"/>
                <a:cs typeface="+mn-cs"/>
              </a:rPr>
              <a:t>相交，机器人的中心绝对不允许与蓝色</a:t>
            </a:r>
            <a:r>
              <a:rPr lang="en-US" altLang="zh-CN" sz="1200" kern="1200" dirty="0" smtClean="0">
                <a:solidFill>
                  <a:schemeClr val="tx1"/>
                </a:solidFill>
                <a:effectLst/>
                <a:latin typeface="+mn-lt"/>
                <a:ea typeface="+mn-ea"/>
                <a:cs typeface="+mn-cs"/>
              </a:rPr>
              <a:t>cell</a:t>
            </a:r>
            <a:r>
              <a:rPr lang="zh-CN" altLang="zh-CN" sz="1200" kern="1200" dirty="0" smtClean="0">
                <a:solidFill>
                  <a:schemeClr val="tx1"/>
                </a:solidFill>
                <a:effectLst/>
                <a:latin typeface="+mn-lt"/>
                <a:ea typeface="+mn-ea"/>
                <a:cs typeface="+mn-cs"/>
              </a:rPr>
              <a:t>相交。</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栅格地图一个栅格占</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个字节，也就是八位，也就是</a:t>
            </a:r>
            <a:r>
              <a:rPr lang="zh-CN" altLang="en-US" sz="1200" kern="1200" dirty="0" smtClean="0">
                <a:solidFill>
                  <a:schemeClr val="tx1"/>
                </a:solidFill>
                <a:effectLst/>
                <a:latin typeface="+mn-lt"/>
                <a:ea typeface="+mn-ea"/>
                <a:cs typeface="+mn-cs"/>
              </a:rPr>
              <a:t>用</a:t>
            </a:r>
            <a:r>
              <a:rPr lang="en-US" altLang="zh-CN" sz="1200" kern="1200" dirty="0" smtClean="0">
                <a:solidFill>
                  <a:schemeClr val="tx1"/>
                </a:solidFill>
                <a:effectLst/>
                <a:latin typeface="+mn-lt"/>
                <a:ea typeface="+mn-ea"/>
                <a:cs typeface="+mn-cs"/>
              </a:rPr>
              <a:t>0-255</a:t>
            </a:r>
            <a:r>
              <a:rPr lang="zh-CN" altLang="en-US" sz="1200" kern="1200" dirty="0" smtClean="0">
                <a:solidFill>
                  <a:schemeClr val="tx1"/>
                </a:solidFill>
                <a:effectLst/>
                <a:latin typeface="+mn-lt"/>
                <a:ea typeface="+mn-ea"/>
                <a:cs typeface="+mn-cs"/>
              </a:rPr>
              <a:t>表示</a:t>
            </a:r>
            <a:r>
              <a:rPr lang="zh-CN" altLang="zh-CN" sz="1200" kern="1200" dirty="0" smtClean="0">
                <a:solidFill>
                  <a:schemeClr val="tx1"/>
                </a:solidFill>
                <a:effectLst/>
                <a:latin typeface="+mn-lt"/>
                <a:ea typeface="+mn-ea"/>
                <a:cs typeface="+mn-cs"/>
              </a:rPr>
              <a:t>每个</a:t>
            </a:r>
            <a:r>
              <a:rPr lang="en-US" altLang="zh-CN" sz="1200" kern="1200" dirty="0" smtClean="0">
                <a:solidFill>
                  <a:schemeClr val="tx1"/>
                </a:solidFill>
                <a:effectLst/>
                <a:latin typeface="+mn-lt"/>
                <a:ea typeface="+mn-ea"/>
                <a:cs typeface="+mn-cs"/>
              </a:rPr>
              <a:t>cell cost</a:t>
            </a:r>
            <a:r>
              <a:rPr lang="zh-CN" altLang="zh-CN" sz="1200" kern="1200" dirty="0" smtClean="0">
                <a:solidFill>
                  <a:schemeClr val="tx1"/>
                </a:solidFill>
                <a:effectLst/>
                <a:latin typeface="+mn-lt"/>
                <a:ea typeface="+mn-ea"/>
                <a:cs typeface="+mn-cs"/>
              </a:rPr>
              <a:t>（网格的值）</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从</a:t>
            </a:r>
            <a:r>
              <a:rPr lang="en-US" altLang="zh-CN" sz="1200" kern="1200" dirty="0" smtClean="0">
                <a:solidFill>
                  <a:schemeClr val="tx1"/>
                </a:solidFill>
                <a:effectLst/>
                <a:latin typeface="+mn-lt"/>
                <a:ea typeface="+mn-ea"/>
                <a:cs typeface="+mn-cs"/>
              </a:rPr>
              <a:t>0-255</a:t>
            </a:r>
            <a:r>
              <a:rPr lang="zh-CN" altLang="zh-CN" sz="1200" kern="1200" dirty="0" smtClean="0">
                <a:solidFill>
                  <a:schemeClr val="tx1"/>
                </a:solidFill>
                <a:effectLst/>
                <a:latin typeface="+mn-lt"/>
                <a:ea typeface="+mn-ea"/>
                <a:cs typeface="+mn-cs"/>
              </a:rPr>
              <a:t>我们只需要三种情况：</a:t>
            </a:r>
            <a:r>
              <a:rPr lang="en-US" altLang="zh-CN" sz="1200" kern="1200" dirty="0" smtClean="0">
                <a:solidFill>
                  <a:schemeClr val="tx1"/>
                </a:solidFill>
                <a:effectLst/>
                <a:latin typeface="+mn-lt"/>
                <a:ea typeface="+mn-ea"/>
                <a:cs typeface="+mn-cs"/>
              </a:rPr>
              <a:t>Occupied</a:t>
            </a:r>
            <a:r>
              <a:rPr lang="zh-CN" altLang="zh-CN" sz="1200" kern="1200" dirty="0" smtClean="0">
                <a:solidFill>
                  <a:schemeClr val="tx1"/>
                </a:solidFill>
                <a:effectLst/>
                <a:latin typeface="+mn-lt"/>
                <a:ea typeface="+mn-ea"/>
                <a:cs typeface="+mn-cs"/>
              </a:rPr>
              <a:t>被占用（有障碍）</a:t>
            </a:r>
            <a:r>
              <a:rPr lang="en-US" altLang="zh-CN" sz="1200" kern="1200" dirty="0" smtClean="0">
                <a:solidFill>
                  <a:schemeClr val="tx1"/>
                </a:solidFill>
                <a:effectLst/>
                <a:latin typeface="+mn-lt"/>
                <a:ea typeface="+mn-ea"/>
                <a:cs typeface="+mn-cs"/>
              </a:rPr>
              <a:t>, Free</a:t>
            </a:r>
            <a:r>
              <a:rPr lang="zh-CN" altLang="zh-CN" sz="1200" kern="1200" dirty="0" smtClean="0">
                <a:solidFill>
                  <a:schemeClr val="tx1"/>
                </a:solidFill>
                <a:effectLst/>
                <a:latin typeface="+mn-lt"/>
                <a:ea typeface="+mn-ea"/>
                <a:cs typeface="+mn-cs"/>
              </a:rPr>
              <a:t>自由区域（无障碍）</a:t>
            </a:r>
            <a:r>
              <a:rPr lang="en-US" altLang="zh-CN" sz="1200" kern="1200" dirty="0" smtClean="0">
                <a:solidFill>
                  <a:schemeClr val="tx1"/>
                </a:solidFill>
                <a:effectLst/>
                <a:latin typeface="+mn-lt"/>
                <a:ea typeface="+mn-ea"/>
                <a:cs typeface="+mn-cs"/>
              </a:rPr>
              <a:t>, Unknown Space</a:t>
            </a:r>
            <a:r>
              <a:rPr lang="zh-CN" altLang="zh-CN" sz="1200" kern="1200" dirty="0" smtClean="0">
                <a:solidFill>
                  <a:schemeClr val="tx1"/>
                </a:solidFill>
                <a:effectLst/>
                <a:latin typeface="+mn-lt"/>
                <a:ea typeface="+mn-ea"/>
                <a:cs typeface="+mn-cs"/>
              </a:rPr>
              <a:t>未知区域。</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当投影到代价地图时候，每种状态被赋一个特定的代价值，也就是说每个</a:t>
            </a:r>
            <a:r>
              <a:rPr lang="en-US" altLang="zh-CN" sz="1200" kern="1200" dirty="0" smtClean="0">
                <a:solidFill>
                  <a:schemeClr val="tx1"/>
                </a:solidFill>
                <a:effectLst/>
                <a:latin typeface="+mn-lt"/>
                <a:ea typeface="+mn-ea"/>
                <a:cs typeface="+mn-cs"/>
              </a:rPr>
              <a:t>cell</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cost</a:t>
            </a:r>
            <a:r>
              <a:rPr lang="zh-CN" altLang="zh-CN" sz="1200" kern="1200" dirty="0" smtClean="0">
                <a:solidFill>
                  <a:schemeClr val="tx1"/>
                </a:solidFill>
                <a:effectLst/>
                <a:latin typeface="+mn-lt"/>
                <a:ea typeface="+mn-ea"/>
                <a:cs typeface="+mn-cs"/>
              </a:rPr>
              <a:t>值是由这个</a:t>
            </a:r>
            <a:r>
              <a:rPr lang="en-US" altLang="zh-CN" sz="1200" kern="1200" dirty="0" smtClean="0">
                <a:solidFill>
                  <a:schemeClr val="tx1"/>
                </a:solidFill>
                <a:effectLst/>
                <a:latin typeface="+mn-lt"/>
                <a:ea typeface="+mn-ea"/>
                <a:cs typeface="+mn-cs"/>
              </a:rPr>
              <a:t>cell</a:t>
            </a:r>
            <a:r>
              <a:rPr lang="zh-CN" altLang="zh-CN" sz="1200" kern="1200" dirty="0" smtClean="0">
                <a:solidFill>
                  <a:schemeClr val="tx1"/>
                </a:solidFill>
                <a:effectLst/>
                <a:latin typeface="+mn-lt"/>
                <a:ea typeface="+mn-ea"/>
                <a:cs typeface="+mn-cs"/>
              </a:rPr>
              <a:t>对应的各层中对应的</a:t>
            </a:r>
            <a:r>
              <a:rPr lang="en-US" altLang="zh-CN" sz="1200" kern="1200" dirty="0" smtClean="0">
                <a:solidFill>
                  <a:schemeClr val="tx1"/>
                </a:solidFill>
                <a:effectLst/>
                <a:latin typeface="+mn-lt"/>
                <a:ea typeface="+mn-ea"/>
                <a:cs typeface="+mn-cs"/>
              </a:rPr>
              <a:t>cell</a:t>
            </a:r>
            <a:r>
              <a:rPr lang="zh-CN" altLang="zh-CN" sz="1200" kern="1200" dirty="0" smtClean="0">
                <a:solidFill>
                  <a:schemeClr val="tx1"/>
                </a:solidFill>
                <a:effectLst/>
                <a:latin typeface="+mn-lt"/>
                <a:ea typeface="+mn-ea"/>
                <a:cs typeface="+mn-cs"/>
              </a:rPr>
              <a:t>的状态进行加权得到的。</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12</a:t>
            </a:fld>
            <a:endParaRPr lang="zh-CN" altLang="en-US"/>
          </a:p>
        </p:txBody>
      </p:sp>
    </p:spTree>
    <p:extLst>
      <p:ext uri="{BB962C8B-B14F-4D97-AF65-F5344CB8AC3E}">
        <p14:creationId xmlns:p14="http://schemas.microsoft.com/office/powerpoint/2010/main" val="1360269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我们看一下机器人在</a:t>
            </a:r>
            <a:r>
              <a:rPr lang="en-US" altLang="zh-CN" sz="1200" kern="1200" dirty="0" err="1" smtClean="0">
                <a:solidFill>
                  <a:schemeClr val="tx1"/>
                </a:solidFill>
                <a:effectLst/>
                <a:latin typeface="+mn-lt"/>
                <a:ea typeface="+mn-ea"/>
                <a:cs typeface="+mn-cs"/>
              </a:rPr>
              <a:t>costmap</a:t>
            </a:r>
            <a:r>
              <a:rPr lang="zh-CN" altLang="zh-CN" sz="1200" kern="1200" dirty="0" smtClean="0">
                <a:solidFill>
                  <a:schemeClr val="tx1"/>
                </a:solidFill>
                <a:effectLst/>
                <a:latin typeface="+mn-lt"/>
                <a:ea typeface="+mn-ea"/>
                <a:cs typeface="+mn-cs"/>
              </a:rPr>
              <a:t>中的</a:t>
            </a:r>
            <a:r>
              <a:rPr lang="en-US" altLang="zh-CN" sz="1200" kern="1200" dirty="0" smtClean="0">
                <a:solidFill>
                  <a:schemeClr val="tx1"/>
                </a:solidFill>
                <a:effectLst/>
                <a:latin typeface="+mn-lt"/>
                <a:ea typeface="+mn-ea"/>
                <a:cs typeface="+mn-cs"/>
              </a:rPr>
              <a:t>2d</a:t>
            </a:r>
            <a:r>
              <a:rPr lang="zh-CN" altLang="zh-CN" sz="1200" kern="1200" dirty="0" smtClean="0">
                <a:solidFill>
                  <a:schemeClr val="tx1"/>
                </a:solidFill>
                <a:effectLst/>
                <a:latin typeface="+mn-lt"/>
                <a:ea typeface="+mn-ea"/>
                <a:cs typeface="+mn-cs"/>
              </a:rPr>
              <a:t>模型：</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在图里可以看到左下角有两个淡蓝色同心圆，一个机器人的轮廓外切圆和一个机器人内切圆，机器人在</a:t>
            </a:r>
            <a:r>
              <a:rPr lang="en-US" altLang="zh-CN" sz="1200" kern="1200" dirty="0" err="1" smtClean="0">
                <a:solidFill>
                  <a:schemeClr val="tx1"/>
                </a:solidFill>
                <a:effectLst/>
                <a:latin typeface="+mn-lt"/>
                <a:ea typeface="+mn-ea"/>
                <a:cs typeface="+mn-cs"/>
              </a:rPr>
              <a:t>costmap</a:t>
            </a:r>
            <a:r>
              <a:rPr lang="zh-CN" altLang="zh-CN" sz="1200" kern="1200" dirty="0" smtClean="0">
                <a:solidFill>
                  <a:schemeClr val="tx1"/>
                </a:solidFill>
                <a:effectLst/>
                <a:latin typeface="+mn-lt"/>
                <a:ea typeface="+mn-ea"/>
                <a:cs typeface="+mn-cs"/>
              </a:rPr>
              <a:t>里就能够简化成为这两个圆。根据机器人中心至边界或者障碍物的距离和两个同心圆半径比较来判断是否碰撞。</a:t>
            </a:r>
          </a:p>
          <a:p>
            <a:r>
              <a:rPr lang="en-US" altLang="zh-CN" sz="1200" kern="1200" dirty="0" smtClean="0">
                <a:solidFill>
                  <a:schemeClr val="tx1"/>
                </a:solidFill>
                <a:effectLst/>
                <a:latin typeface="+mn-lt"/>
                <a:ea typeface="+mn-ea"/>
                <a:cs typeface="+mn-cs"/>
              </a:rPr>
              <a:t>  lethal</a:t>
            </a:r>
            <a:r>
              <a:rPr lang="zh-CN" altLang="zh-CN" sz="1200" kern="1200" dirty="0" smtClean="0">
                <a:solidFill>
                  <a:schemeClr val="tx1"/>
                </a:solidFill>
                <a:effectLst/>
                <a:latin typeface="+mn-lt"/>
                <a:ea typeface="+mn-ea"/>
                <a:cs typeface="+mn-cs"/>
              </a:rPr>
              <a:t>：值为</a:t>
            </a:r>
            <a:r>
              <a:rPr lang="en-US" altLang="zh-CN" sz="1200" kern="1200" dirty="0" smtClean="0">
                <a:solidFill>
                  <a:schemeClr val="tx1"/>
                </a:solidFill>
                <a:effectLst/>
                <a:latin typeface="+mn-lt"/>
                <a:ea typeface="+mn-ea"/>
                <a:cs typeface="+mn-cs"/>
              </a:rPr>
              <a:t>254</a:t>
            </a:r>
            <a:r>
              <a:rPr lang="zh-CN" altLang="zh-CN" sz="1200" kern="1200" dirty="0" smtClean="0">
                <a:solidFill>
                  <a:schemeClr val="tx1"/>
                </a:solidFill>
                <a:effectLst/>
                <a:latin typeface="+mn-lt"/>
                <a:ea typeface="+mn-ea"/>
                <a:cs typeface="+mn-cs"/>
              </a:rPr>
              <a:t>，传感器扫描到的实际障碍转化成</a:t>
            </a:r>
            <a:r>
              <a:rPr lang="en-US" altLang="zh-CN" sz="1200" kern="1200" dirty="0" smtClean="0">
                <a:solidFill>
                  <a:schemeClr val="tx1"/>
                </a:solidFill>
                <a:effectLst/>
                <a:latin typeface="+mn-lt"/>
                <a:ea typeface="+mn-ea"/>
                <a:cs typeface="+mn-cs"/>
              </a:rPr>
              <a:t>map</a:t>
            </a:r>
            <a:r>
              <a:rPr lang="zh-CN" altLang="zh-CN" sz="1200" kern="1200" dirty="0" smtClean="0">
                <a:solidFill>
                  <a:schemeClr val="tx1"/>
                </a:solidFill>
                <a:effectLst/>
                <a:latin typeface="+mn-lt"/>
                <a:ea typeface="+mn-ea"/>
                <a:cs typeface="+mn-cs"/>
              </a:rPr>
              <a:t>中的</a:t>
            </a:r>
            <a:r>
              <a:rPr lang="en-US" altLang="zh-CN" sz="1200" kern="1200" dirty="0" smtClean="0">
                <a:solidFill>
                  <a:schemeClr val="tx1"/>
                </a:solidFill>
                <a:effectLst/>
                <a:latin typeface="+mn-lt"/>
                <a:ea typeface="+mn-ea"/>
                <a:cs typeface="+mn-cs"/>
              </a:rPr>
              <a:t>lethal</a:t>
            </a:r>
            <a:r>
              <a:rPr lang="zh-CN" altLang="zh-CN" sz="1200" kern="1200" dirty="0" smtClean="0">
                <a:solidFill>
                  <a:schemeClr val="tx1"/>
                </a:solidFill>
                <a:effectLst/>
                <a:latin typeface="+mn-lt"/>
                <a:ea typeface="+mn-ea"/>
                <a:cs typeface="+mn-cs"/>
              </a:rPr>
              <a:t>网格。</a:t>
            </a:r>
          </a:p>
          <a:p>
            <a:r>
              <a:rPr lang="en-US" altLang="zh-CN" sz="1200" kern="1200" dirty="0" smtClean="0">
                <a:solidFill>
                  <a:schemeClr val="tx1"/>
                </a:solidFill>
                <a:effectLst/>
                <a:latin typeface="+mn-lt"/>
                <a:ea typeface="+mn-ea"/>
                <a:cs typeface="+mn-cs"/>
              </a:rPr>
              <a:t>  inscribed </a:t>
            </a:r>
            <a:r>
              <a:rPr lang="zh-CN" altLang="zh-CN" sz="1200" kern="1200" dirty="0" smtClean="0">
                <a:solidFill>
                  <a:schemeClr val="tx1"/>
                </a:solidFill>
                <a:effectLst/>
                <a:latin typeface="+mn-lt"/>
                <a:ea typeface="+mn-ea"/>
                <a:cs typeface="+mn-cs"/>
              </a:rPr>
              <a:t>：内部半径</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值为</a:t>
            </a:r>
            <a:r>
              <a:rPr lang="en-US" altLang="zh-CN" sz="1200" kern="1200" dirty="0" smtClean="0">
                <a:solidFill>
                  <a:schemeClr val="tx1"/>
                </a:solidFill>
                <a:effectLst/>
                <a:latin typeface="+mn-lt"/>
                <a:ea typeface="+mn-ea"/>
                <a:cs typeface="+mn-cs"/>
              </a:rPr>
              <a:t>253</a:t>
            </a:r>
            <a:r>
              <a:rPr lang="zh-CN" altLang="zh-CN" sz="1200" kern="1200" dirty="0" smtClean="0">
                <a:solidFill>
                  <a:schemeClr val="tx1"/>
                </a:solidFill>
                <a:effectLst/>
                <a:latin typeface="+mn-lt"/>
                <a:ea typeface="+mn-ea"/>
                <a:cs typeface="+mn-cs"/>
              </a:rPr>
              <a:t>，如果网格和</a:t>
            </a:r>
            <a:r>
              <a:rPr lang="en-US" altLang="zh-CN" sz="1200" kern="1200" dirty="0" smtClean="0">
                <a:solidFill>
                  <a:schemeClr val="tx1"/>
                </a:solidFill>
                <a:effectLst/>
                <a:latin typeface="+mn-lt"/>
                <a:ea typeface="+mn-ea"/>
                <a:cs typeface="+mn-cs"/>
              </a:rPr>
              <a:t>lethal</a:t>
            </a:r>
            <a:r>
              <a:rPr lang="zh-CN" altLang="zh-CN" sz="1200" kern="1200" dirty="0" smtClean="0">
                <a:solidFill>
                  <a:schemeClr val="tx1"/>
                </a:solidFill>
                <a:effectLst/>
                <a:latin typeface="+mn-lt"/>
                <a:ea typeface="+mn-ea"/>
                <a:cs typeface="+mn-cs"/>
              </a:rPr>
              <a:t>网格距离小于等于该半径，则为</a:t>
            </a:r>
            <a:r>
              <a:rPr lang="en-US" altLang="zh-CN" sz="1200" kern="1200" dirty="0" smtClean="0">
                <a:solidFill>
                  <a:schemeClr val="tx1"/>
                </a:solidFill>
                <a:effectLst/>
                <a:latin typeface="+mn-lt"/>
                <a:ea typeface="+mn-ea"/>
                <a:cs typeface="+mn-cs"/>
              </a:rPr>
              <a:t>inscribed</a:t>
            </a:r>
            <a:r>
              <a:rPr lang="zh-CN" altLang="zh-CN" sz="1200" kern="1200" dirty="0" smtClean="0">
                <a:solidFill>
                  <a:schemeClr val="tx1"/>
                </a:solidFill>
                <a:effectLst/>
                <a:latin typeface="+mn-lt"/>
                <a:ea typeface="+mn-ea"/>
                <a:cs typeface="+mn-cs"/>
              </a:rPr>
              <a:t>网格。取</a:t>
            </a:r>
            <a:r>
              <a:rPr lang="en-US" altLang="zh-CN" sz="1200" kern="1200" dirty="0" smtClean="0">
                <a:solidFill>
                  <a:schemeClr val="tx1"/>
                </a:solidFill>
                <a:effectLst/>
                <a:latin typeface="+mn-lt"/>
                <a:ea typeface="+mn-ea"/>
                <a:cs typeface="+mn-cs"/>
              </a:rPr>
              <a:t>robot</a:t>
            </a:r>
            <a:r>
              <a:rPr lang="zh-CN" altLang="zh-CN" sz="1200" kern="1200" dirty="0" smtClean="0">
                <a:solidFill>
                  <a:schemeClr val="tx1"/>
                </a:solidFill>
                <a:effectLst/>
                <a:latin typeface="+mn-lt"/>
                <a:ea typeface="+mn-ea"/>
                <a:cs typeface="+mn-cs"/>
              </a:rPr>
              <a:t>几何型所能容纳最大的圆的半径。</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被标记为</a:t>
            </a:r>
            <a:r>
              <a:rPr lang="en-US" altLang="zh-CN" sz="1200" kern="1200" dirty="0" smtClean="0">
                <a:solidFill>
                  <a:schemeClr val="tx1"/>
                </a:solidFill>
                <a:effectLst/>
                <a:latin typeface="+mn-lt"/>
                <a:ea typeface="+mn-ea"/>
                <a:cs typeface="+mn-cs"/>
              </a:rPr>
              <a:t>253</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254</a:t>
            </a:r>
            <a:r>
              <a:rPr lang="zh-CN" altLang="zh-CN" sz="1200" kern="1200" dirty="0" smtClean="0">
                <a:solidFill>
                  <a:schemeClr val="tx1"/>
                </a:solidFill>
                <a:effectLst/>
                <a:latin typeface="+mn-lt"/>
                <a:ea typeface="+mn-ea"/>
                <a:cs typeface="+mn-cs"/>
              </a:rPr>
              <a:t>的网格是障碍网格，也就是</a:t>
            </a:r>
            <a:r>
              <a:rPr lang="en-US" altLang="zh-CN" sz="1200" kern="1200" dirty="0" smtClean="0">
                <a:solidFill>
                  <a:schemeClr val="tx1"/>
                </a:solidFill>
                <a:effectLst/>
                <a:latin typeface="+mn-lt"/>
                <a:ea typeface="+mn-ea"/>
                <a:cs typeface="+mn-cs"/>
              </a:rPr>
              <a:t>lethal</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inscribed</a:t>
            </a:r>
            <a:r>
              <a:rPr lang="zh-CN" altLang="zh-CN" sz="1200" kern="1200" dirty="0" smtClean="0">
                <a:solidFill>
                  <a:schemeClr val="tx1"/>
                </a:solidFill>
                <a:effectLst/>
                <a:latin typeface="+mn-lt"/>
                <a:ea typeface="+mn-ea"/>
                <a:cs typeface="+mn-cs"/>
              </a:rPr>
              <a:t>网格是障碍网格。当</a:t>
            </a:r>
            <a:r>
              <a:rPr lang="en-US" altLang="zh-CN" sz="1200" kern="1200" dirty="0" smtClean="0">
                <a:solidFill>
                  <a:schemeClr val="tx1"/>
                </a:solidFill>
                <a:effectLst/>
                <a:latin typeface="+mn-lt"/>
                <a:ea typeface="+mn-ea"/>
                <a:cs typeface="+mn-cs"/>
              </a:rPr>
              <a:t>robot</a:t>
            </a:r>
            <a:r>
              <a:rPr lang="zh-CN" altLang="zh-CN" sz="1200" kern="1200" dirty="0" smtClean="0">
                <a:solidFill>
                  <a:schemeClr val="tx1"/>
                </a:solidFill>
                <a:effectLst/>
                <a:latin typeface="+mn-lt"/>
                <a:ea typeface="+mn-ea"/>
                <a:cs typeface="+mn-cs"/>
              </a:rPr>
              <a:t>的边界覆盖到这两种网格时，一定会发生碰撞。</a:t>
            </a:r>
          </a:p>
          <a:p>
            <a:r>
              <a:rPr lang="en-US" altLang="zh-CN" sz="1200" kern="1200" dirty="0" smtClean="0">
                <a:solidFill>
                  <a:schemeClr val="tx1"/>
                </a:solidFill>
                <a:effectLst/>
                <a:latin typeface="+mn-lt"/>
                <a:ea typeface="+mn-ea"/>
                <a:cs typeface="+mn-cs"/>
              </a:rPr>
              <a:t>  possibly</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circumscribed</a:t>
            </a:r>
            <a:r>
              <a:rPr lang="zh-CN" altLang="zh-CN" sz="1200" kern="1200" dirty="0" smtClean="0">
                <a:solidFill>
                  <a:schemeClr val="tx1"/>
                </a:solidFill>
                <a:effectLst/>
                <a:latin typeface="+mn-lt"/>
                <a:ea typeface="+mn-ea"/>
                <a:cs typeface="+mn-cs"/>
              </a:rPr>
              <a:t>：膨胀半径，以</a:t>
            </a:r>
            <a:r>
              <a:rPr lang="zh-CN" altLang="en-US" sz="1200" kern="1200" dirty="0" smtClean="0">
                <a:solidFill>
                  <a:schemeClr val="tx1"/>
                </a:solidFill>
                <a:effectLst/>
                <a:latin typeface="+mn-lt"/>
                <a:ea typeface="+mn-ea"/>
                <a:cs typeface="+mn-cs"/>
              </a:rPr>
              <a:t>机器人</a:t>
            </a:r>
            <a:r>
              <a:rPr lang="zh-CN" altLang="zh-CN" sz="1200" kern="1200" dirty="0" smtClean="0">
                <a:solidFill>
                  <a:schemeClr val="tx1"/>
                </a:solidFill>
                <a:effectLst/>
                <a:latin typeface="+mn-lt"/>
                <a:ea typeface="+mn-ea"/>
                <a:cs typeface="+mn-cs"/>
              </a:rPr>
              <a:t>的中心为</a:t>
            </a:r>
            <a:r>
              <a:rPr lang="zh-CN" altLang="en-US" sz="1200" kern="1200" dirty="0" smtClean="0">
                <a:solidFill>
                  <a:schemeClr val="tx1"/>
                </a:solidFill>
                <a:effectLst/>
                <a:latin typeface="+mn-lt"/>
                <a:ea typeface="+mn-ea"/>
                <a:cs typeface="+mn-cs"/>
              </a:rPr>
              <a:t>原点</a:t>
            </a:r>
            <a:r>
              <a:rPr lang="zh-CN" altLang="zh-CN" sz="1200" kern="1200" dirty="0" smtClean="0">
                <a:solidFill>
                  <a:schemeClr val="tx1"/>
                </a:solidFill>
                <a:effectLst/>
                <a:latin typeface="+mn-lt"/>
                <a:ea typeface="+mn-ea"/>
                <a:cs typeface="+mn-cs"/>
              </a:rPr>
              <a:t>旋转一周所能覆盖的最大圆半径，如果所在网格距离</a:t>
            </a:r>
            <a:r>
              <a:rPr lang="en-US" altLang="zh-CN" sz="1200" kern="1200" dirty="0" smtClean="0">
                <a:solidFill>
                  <a:schemeClr val="tx1"/>
                </a:solidFill>
                <a:effectLst/>
                <a:latin typeface="+mn-lt"/>
                <a:ea typeface="+mn-ea"/>
                <a:cs typeface="+mn-cs"/>
              </a:rPr>
              <a:t>lethal</a:t>
            </a:r>
            <a:r>
              <a:rPr lang="zh-CN" altLang="zh-CN" sz="1200" kern="1200" dirty="0" smtClean="0">
                <a:solidFill>
                  <a:schemeClr val="tx1"/>
                </a:solidFill>
                <a:effectLst/>
                <a:latin typeface="+mn-lt"/>
                <a:ea typeface="+mn-ea"/>
                <a:cs typeface="+mn-cs"/>
              </a:rPr>
              <a:t>小于等于膨胀半径，大于内部半径，则为</a:t>
            </a:r>
            <a:r>
              <a:rPr lang="en-US" altLang="zh-CN" sz="1200" kern="1200" dirty="0" smtClean="0">
                <a:solidFill>
                  <a:schemeClr val="tx1"/>
                </a:solidFill>
                <a:effectLst/>
                <a:latin typeface="+mn-lt"/>
                <a:ea typeface="+mn-ea"/>
                <a:cs typeface="+mn-cs"/>
              </a:rPr>
              <a:t>possibly circumscribed</a:t>
            </a:r>
            <a:r>
              <a:rPr lang="zh-CN" altLang="zh-CN" sz="1200" kern="1200" dirty="0" smtClean="0">
                <a:solidFill>
                  <a:schemeClr val="tx1"/>
                </a:solidFill>
                <a:effectLst/>
                <a:latin typeface="+mn-lt"/>
                <a:ea typeface="+mn-ea"/>
                <a:cs typeface="+mn-cs"/>
              </a:rPr>
              <a:t>网格。值为</a:t>
            </a:r>
            <a:r>
              <a:rPr lang="en-US" altLang="zh-CN" sz="1200" kern="1200" dirty="0" smtClean="0">
                <a:solidFill>
                  <a:schemeClr val="tx1"/>
                </a:solidFill>
                <a:effectLst/>
                <a:latin typeface="+mn-lt"/>
                <a:ea typeface="+mn-ea"/>
                <a:cs typeface="+mn-cs"/>
              </a:rPr>
              <a:t>128</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252</a:t>
            </a:r>
            <a:r>
              <a:rPr lang="zh-CN" altLang="zh-CN" sz="1200" kern="1200" dirty="0" smtClean="0">
                <a:solidFill>
                  <a:schemeClr val="tx1"/>
                </a:solidFill>
                <a:effectLst/>
                <a:latin typeface="+mn-lt"/>
                <a:ea typeface="+mn-ea"/>
                <a:cs typeface="+mn-cs"/>
              </a:rPr>
              <a:t>，取决与</a:t>
            </a:r>
            <a:r>
              <a:rPr lang="en-US" altLang="zh-CN" sz="1200" kern="1200" dirty="0" smtClean="0">
                <a:solidFill>
                  <a:schemeClr val="tx1"/>
                </a:solidFill>
                <a:effectLst/>
                <a:latin typeface="+mn-lt"/>
                <a:ea typeface="+mn-ea"/>
                <a:cs typeface="+mn-cs"/>
              </a:rPr>
              <a:t>robot</a:t>
            </a:r>
            <a:r>
              <a:rPr lang="zh-CN" altLang="zh-CN" sz="1200" kern="1200" dirty="0" smtClean="0">
                <a:solidFill>
                  <a:schemeClr val="tx1"/>
                </a:solidFill>
                <a:effectLst/>
                <a:latin typeface="+mn-lt"/>
                <a:ea typeface="+mn-ea"/>
                <a:cs typeface="+mn-cs"/>
              </a:rPr>
              <a:t>的运动方向和轨迹，还有算法。当</a:t>
            </a:r>
            <a:r>
              <a:rPr lang="en-US" altLang="zh-CN" sz="1200" kern="1200" dirty="0" smtClean="0">
                <a:solidFill>
                  <a:schemeClr val="tx1"/>
                </a:solidFill>
                <a:effectLst/>
                <a:latin typeface="+mn-lt"/>
                <a:ea typeface="+mn-ea"/>
                <a:cs typeface="+mn-cs"/>
              </a:rPr>
              <a:t>robot</a:t>
            </a:r>
            <a:r>
              <a:rPr lang="zh-CN" altLang="zh-CN" sz="1200" kern="1200" dirty="0" smtClean="0">
                <a:solidFill>
                  <a:schemeClr val="tx1"/>
                </a:solidFill>
                <a:effectLst/>
                <a:latin typeface="+mn-lt"/>
                <a:ea typeface="+mn-ea"/>
                <a:cs typeface="+mn-cs"/>
              </a:rPr>
              <a:t>的边界覆盖到这种网格时，可能会发生碰撞。</a:t>
            </a:r>
          </a:p>
          <a:p>
            <a:r>
              <a:rPr lang="en-US" altLang="zh-CN" sz="1200" kern="1200" dirty="0" smtClean="0">
                <a:solidFill>
                  <a:schemeClr val="tx1"/>
                </a:solidFill>
                <a:effectLst/>
                <a:latin typeface="+mn-lt"/>
                <a:ea typeface="+mn-ea"/>
                <a:cs typeface="+mn-cs"/>
              </a:rPr>
              <a:t>  free</a:t>
            </a:r>
            <a:r>
              <a:rPr lang="zh-CN" altLang="zh-CN" sz="1200" kern="1200" dirty="0" smtClean="0">
                <a:solidFill>
                  <a:schemeClr val="tx1"/>
                </a:solidFill>
                <a:effectLst/>
                <a:latin typeface="+mn-lt"/>
                <a:ea typeface="+mn-ea"/>
                <a:cs typeface="+mn-cs"/>
              </a:rPr>
              <a:t>：值为</a:t>
            </a:r>
            <a:r>
              <a:rPr lang="en-US" altLang="zh-CN" sz="1200" kern="1200" dirty="0" smtClean="0">
                <a:solidFill>
                  <a:schemeClr val="tx1"/>
                </a:solidFill>
                <a:effectLst/>
                <a:latin typeface="+mn-lt"/>
                <a:ea typeface="+mn-ea"/>
                <a:cs typeface="+mn-cs"/>
              </a:rPr>
              <a:t>0,</a:t>
            </a:r>
            <a:r>
              <a:rPr lang="zh-CN" altLang="zh-CN" sz="1200" kern="1200" dirty="0" smtClean="0">
                <a:solidFill>
                  <a:schemeClr val="tx1"/>
                </a:solidFill>
                <a:effectLst/>
                <a:latin typeface="+mn-lt"/>
                <a:ea typeface="+mn-ea"/>
                <a:cs typeface="+mn-cs"/>
              </a:rPr>
              <a:t>说明没有任何信息可以阻碍机器人运行到这里。</a:t>
            </a:r>
          </a:p>
          <a:p>
            <a:r>
              <a:rPr lang="en-US" altLang="zh-CN" sz="1200" kern="1200" dirty="0" err="1" smtClean="0">
                <a:solidFill>
                  <a:schemeClr val="tx1"/>
                </a:solidFill>
                <a:effectLst/>
                <a:latin typeface="+mn-lt"/>
                <a:ea typeface="+mn-ea"/>
                <a:cs typeface="+mn-cs"/>
              </a:rPr>
              <a:t>unkonw</a:t>
            </a:r>
            <a:r>
              <a:rPr lang="zh-CN" altLang="zh-CN" sz="1200" kern="1200" dirty="0" smtClean="0">
                <a:solidFill>
                  <a:schemeClr val="tx1"/>
                </a:solidFill>
                <a:effectLst/>
                <a:latin typeface="+mn-lt"/>
                <a:ea typeface="+mn-ea"/>
                <a:cs typeface="+mn-cs"/>
              </a:rPr>
              <a:t>：没有任何信息，传感器还没有扫描到该区域，都是障碍网格</a:t>
            </a:r>
          </a:p>
          <a:p>
            <a:r>
              <a:rPr lang="en-US" altLang="zh-CN" sz="1200" kern="1200" dirty="0" smtClean="0">
                <a:solidFill>
                  <a:schemeClr val="tx1"/>
                </a:solidFill>
                <a:effectLst/>
                <a:latin typeface="+mn-lt"/>
                <a:ea typeface="+mn-ea"/>
                <a:cs typeface="+mn-cs"/>
              </a:rPr>
              <a:t>  1</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127</a:t>
            </a:r>
            <a:r>
              <a:rPr lang="zh-CN" altLang="zh-CN" sz="1200" kern="1200" dirty="0" smtClean="0">
                <a:solidFill>
                  <a:schemeClr val="tx1"/>
                </a:solidFill>
                <a:effectLst/>
                <a:latin typeface="+mn-lt"/>
                <a:ea typeface="+mn-ea"/>
                <a:cs typeface="+mn-cs"/>
              </a:rPr>
              <a:t>：不会发生碰撞的区域，这里的值赋值取决于与</a:t>
            </a:r>
            <a:r>
              <a:rPr lang="en-US" altLang="zh-CN" sz="1200" kern="1200" dirty="0" smtClean="0">
                <a:solidFill>
                  <a:schemeClr val="tx1"/>
                </a:solidFill>
                <a:effectLst/>
                <a:latin typeface="+mn-lt"/>
                <a:ea typeface="+mn-ea"/>
                <a:cs typeface="+mn-cs"/>
              </a:rPr>
              <a:t>lethal</a:t>
            </a:r>
            <a:r>
              <a:rPr lang="zh-CN" altLang="zh-CN" sz="1200" kern="1200" dirty="0" smtClean="0">
                <a:solidFill>
                  <a:schemeClr val="tx1"/>
                </a:solidFill>
                <a:effectLst/>
                <a:latin typeface="+mn-lt"/>
                <a:ea typeface="+mn-ea"/>
                <a:cs typeface="+mn-cs"/>
              </a:rPr>
              <a:t>的距离，还有用户自定义的算法</a:t>
            </a:r>
          </a:p>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13</a:t>
            </a:fld>
            <a:endParaRPr lang="zh-CN" altLang="en-US"/>
          </a:p>
        </p:txBody>
      </p:sp>
    </p:spTree>
    <p:extLst>
      <p:ext uri="{BB962C8B-B14F-4D97-AF65-F5344CB8AC3E}">
        <p14:creationId xmlns:p14="http://schemas.microsoft.com/office/powerpoint/2010/main" val="1794970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下面根据这个图来介绍一下</a:t>
            </a:r>
            <a:r>
              <a:rPr lang="en-US" altLang="zh-CN" sz="1200" kern="1200" dirty="0" smtClean="0">
                <a:solidFill>
                  <a:schemeClr val="tx1"/>
                </a:solidFill>
                <a:effectLst/>
                <a:latin typeface="+mn-lt"/>
                <a:ea typeface="+mn-ea"/>
                <a:cs typeface="+mn-cs"/>
              </a:rPr>
              <a:t>costmap_2d</a:t>
            </a:r>
            <a:r>
              <a:rPr lang="zh-CN" altLang="zh-CN" sz="1200" kern="1200" dirty="0" smtClean="0">
                <a:solidFill>
                  <a:schemeClr val="tx1"/>
                </a:solidFill>
                <a:effectLst/>
                <a:latin typeface="+mn-lt"/>
                <a:ea typeface="+mn-ea"/>
                <a:cs typeface="+mn-cs"/>
              </a:rPr>
              <a:t>中计算</a:t>
            </a:r>
            <a:r>
              <a:rPr lang="en-US" altLang="zh-CN" sz="1200" kern="1200" dirty="0" smtClean="0">
                <a:solidFill>
                  <a:schemeClr val="tx1"/>
                </a:solidFill>
                <a:effectLst/>
                <a:latin typeface="+mn-lt"/>
                <a:ea typeface="+mn-ea"/>
                <a:cs typeface="+mn-cs"/>
              </a:rPr>
              <a:t>cost</a:t>
            </a:r>
            <a:r>
              <a:rPr lang="zh-CN" altLang="zh-CN" sz="1200" kern="1200" dirty="0" smtClean="0">
                <a:solidFill>
                  <a:schemeClr val="tx1"/>
                </a:solidFill>
                <a:effectLst/>
                <a:latin typeface="+mn-lt"/>
                <a:ea typeface="+mn-ea"/>
                <a:cs typeface="+mn-cs"/>
              </a:rPr>
              <a:t>的方法。</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假设，机器人内切半径为</a:t>
            </a:r>
            <a:r>
              <a:rPr lang="en-US" altLang="zh-CN" sz="1200" kern="1200" dirty="0" smtClean="0">
                <a:solidFill>
                  <a:schemeClr val="tx1"/>
                </a:solidFill>
                <a:effectLst/>
                <a:latin typeface="+mn-lt"/>
                <a:ea typeface="+mn-ea"/>
                <a:cs typeface="+mn-cs"/>
              </a:rPr>
              <a:t>0.5m</a:t>
            </a:r>
            <a:r>
              <a:rPr lang="zh-CN" altLang="zh-CN" sz="1200" kern="1200" dirty="0" smtClean="0">
                <a:solidFill>
                  <a:schemeClr val="tx1"/>
                </a:solidFill>
                <a:effectLst/>
                <a:latin typeface="+mn-lt"/>
                <a:ea typeface="+mn-ea"/>
                <a:cs typeface="+mn-cs"/>
              </a:rPr>
              <a:t>，外切半径为</a:t>
            </a:r>
            <a:r>
              <a:rPr lang="en-US" altLang="zh-CN" sz="1200" kern="1200" dirty="0" smtClean="0">
                <a:solidFill>
                  <a:schemeClr val="tx1"/>
                </a:solidFill>
                <a:effectLst/>
                <a:latin typeface="+mn-lt"/>
                <a:ea typeface="+mn-ea"/>
                <a:cs typeface="+mn-cs"/>
              </a:rPr>
              <a:t>0.7m</a:t>
            </a:r>
            <a:r>
              <a:rPr lang="zh-CN" altLang="zh-CN" sz="1200" kern="1200" dirty="0" smtClean="0">
                <a:solidFill>
                  <a:schemeClr val="tx1"/>
                </a:solidFill>
                <a:effectLst/>
                <a:latin typeface="+mn-lt"/>
                <a:ea typeface="+mn-ea"/>
                <a:cs typeface="+mn-cs"/>
              </a:rPr>
              <a:t>，当激光返回障碍距离在机器人中心附近，叫致命障碍，机器人一定能碰到障碍物，比如说</a:t>
            </a:r>
            <a:r>
              <a:rPr lang="en-US" altLang="zh-CN" sz="1200" kern="1200" dirty="0" smtClean="0">
                <a:solidFill>
                  <a:schemeClr val="tx1"/>
                </a:solidFill>
                <a:effectLst/>
                <a:latin typeface="+mn-lt"/>
                <a:ea typeface="+mn-ea"/>
                <a:cs typeface="+mn-cs"/>
              </a:rPr>
              <a:t>0m</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直接贴着机器人，或会取小于栅格的边长，比如小于</a:t>
            </a:r>
            <a:r>
              <a:rPr lang="en-US" altLang="zh-CN" sz="1200" kern="1200" dirty="0" smtClean="0">
                <a:solidFill>
                  <a:schemeClr val="tx1"/>
                </a:solidFill>
                <a:effectLst/>
                <a:latin typeface="+mn-lt"/>
                <a:ea typeface="+mn-ea"/>
                <a:cs typeface="+mn-cs"/>
              </a:rPr>
              <a:t>0.1m</a:t>
            </a:r>
            <a:r>
              <a:rPr lang="zh-CN" altLang="zh-CN" sz="1200" kern="1200" dirty="0" smtClean="0">
                <a:solidFill>
                  <a:schemeClr val="tx1"/>
                </a:solidFill>
                <a:effectLst/>
                <a:latin typeface="+mn-lt"/>
                <a:ea typeface="+mn-ea"/>
                <a:cs typeface="+mn-cs"/>
              </a:rPr>
              <a:t>范围内</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则这个栅格值就设为</a:t>
            </a:r>
            <a:r>
              <a:rPr lang="en-US" altLang="zh-CN" sz="1200" kern="1200" dirty="0" smtClean="0">
                <a:solidFill>
                  <a:schemeClr val="tx1"/>
                </a:solidFill>
                <a:effectLst/>
                <a:latin typeface="+mn-lt"/>
                <a:ea typeface="+mn-ea"/>
                <a:cs typeface="+mn-cs"/>
              </a:rPr>
              <a:t>254</a:t>
            </a:r>
            <a:r>
              <a:rPr lang="zh-CN" altLang="zh-CN" sz="1200" kern="1200" dirty="0" smtClean="0">
                <a:solidFill>
                  <a:schemeClr val="tx1"/>
                </a:solidFill>
                <a:effectLst/>
                <a:latin typeface="+mn-lt"/>
                <a:ea typeface="+mn-ea"/>
                <a:cs typeface="+mn-cs"/>
              </a:rPr>
              <a:t>；当返回来的数值在</a:t>
            </a:r>
            <a:r>
              <a:rPr lang="en-US" altLang="zh-CN" sz="1200" kern="1200" dirty="0" smtClean="0">
                <a:solidFill>
                  <a:schemeClr val="tx1"/>
                </a:solidFill>
                <a:effectLst/>
                <a:latin typeface="+mn-lt"/>
                <a:ea typeface="+mn-ea"/>
                <a:cs typeface="+mn-cs"/>
              </a:rPr>
              <a:t>0.1-0.5m</a:t>
            </a:r>
            <a:r>
              <a:rPr lang="zh-CN" altLang="zh-CN" sz="1200" kern="1200" dirty="0" smtClean="0">
                <a:solidFill>
                  <a:schemeClr val="tx1"/>
                </a:solidFill>
                <a:effectLst/>
                <a:latin typeface="+mn-lt"/>
                <a:ea typeface="+mn-ea"/>
                <a:cs typeface="+mn-cs"/>
              </a:rPr>
              <a:t>之间，就设</a:t>
            </a:r>
            <a:r>
              <a:rPr lang="en-US" altLang="zh-CN" sz="1200" kern="1200" dirty="0" smtClean="0">
                <a:solidFill>
                  <a:schemeClr val="tx1"/>
                </a:solidFill>
                <a:effectLst/>
                <a:latin typeface="+mn-lt"/>
                <a:ea typeface="+mn-ea"/>
                <a:cs typeface="+mn-cs"/>
              </a:rPr>
              <a:t>253</a:t>
            </a:r>
            <a:r>
              <a:rPr lang="zh-CN" altLang="zh-CN" sz="1200" kern="1200" dirty="0" smtClean="0">
                <a:solidFill>
                  <a:schemeClr val="tx1"/>
                </a:solidFill>
                <a:effectLst/>
                <a:latin typeface="+mn-lt"/>
                <a:ea typeface="+mn-ea"/>
                <a:cs typeface="+mn-cs"/>
              </a:rPr>
              <a:t>；当在</a:t>
            </a:r>
            <a:r>
              <a:rPr lang="en-US" altLang="zh-CN" sz="1200" kern="1200" dirty="0" smtClean="0">
                <a:solidFill>
                  <a:schemeClr val="tx1"/>
                </a:solidFill>
                <a:effectLst/>
                <a:latin typeface="+mn-lt"/>
                <a:ea typeface="+mn-ea"/>
                <a:cs typeface="+mn-cs"/>
              </a:rPr>
              <a:t>0.5-0.7m</a:t>
            </a:r>
            <a:r>
              <a:rPr lang="zh-CN" altLang="zh-CN" sz="1200" kern="1200" dirty="0" smtClean="0">
                <a:solidFill>
                  <a:schemeClr val="tx1"/>
                </a:solidFill>
                <a:effectLst/>
                <a:latin typeface="+mn-lt"/>
                <a:ea typeface="+mn-ea"/>
                <a:cs typeface="+mn-cs"/>
              </a:rPr>
              <a:t>之间，则可以设</a:t>
            </a:r>
            <a:r>
              <a:rPr lang="en-US" altLang="zh-CN" sz="1200" kern="1200" dirty="0" smtClean="0">
                <a:solidFill>
                  <a:schemeClr val="tx1"/>
                </a:solidFill>
                <a:effectLst/>
                <a:latin typeface="+mn-lt"/>
                <a:ea typeface="+mn-ea"/>
                <a:cs typeface="+mn-cs"/>
              </a:rPr>
              <a:t>128</a:t>
            </a:r>
            <a:r>
              <a:rPr lang="zh-CN" altLang="zh-CN" sz="1200" kern="1200" dirty="0" smtClean="0">
                <a:solidFill>
                  <a:schemeClr val="tx1"/>
                </a:solidFill>
                <a:effectLst/>
                <a:latin typeface="+mn-lt"/>
                <a:ea typeface="+mn-ea"/>
                <a:cs typeface="+mn-cs"/>
              </a:rPr>
              <a:t>，或者在</a:t>
            </a:r>
            <a:r>
              <a:rPr lang="en-US" altLang="zh-CN" sz="1200" kern="1200" dirty="0" smtClean="0">
                <a:solidFill>
                  <a:schemeClr val="tx1"/>
                </a:solidFill>
                <a:effectLst/>
                <a:latin typeface="+mn-lt"/>
                <a:ea typeface="+mn-ea"/>
                <a:cs typeface="+mn-cs"/>
              </a:rPr>
              <a:t>252-128</a:t>
            </a:r>
            <a:r>
              <a:rPr lang="zh-CN" altLang="zh-CN" sz="1200" kern="1200" dirty="0" smtClean="0">
                <a:solidFill>
                  <a:schemeClr val="tx1"/>
                </a:solidFill>
                <a:effectLst/>
                <a:latin typeface="+mn-lt"/>
                <a:ea typeface="+mn-ea"/>
                <a:cs typeface="+mn-cs"/>
              </a:rPr>
              <a:t>找个比例值（程序中可以控制），属于受限区域，可能发生碰撞，是否碰撞，取决于机器人的姿态；当</a:t>
            </a:r>
            <a:r>
              <a:rPr lang="en-US" altLang="zh-CN" sz="1200" kern="1200" dirty="0" smtClean="0">
                <a:solidFill>
                  <a:schemeClr val="tx1"/>
                </a:solidFill>
                <a:effectLst/>
                <a:latin typeface="+mn-lt"/>
                <a:ea typeface="+mn-ea"/>
                <a:cs typeface="+mn-cs"/>
              </a:rPr>
              <a:t>0.7-</a:t>
            </a:r>
            <a:r>
              <a:rPr lang="zh-CN" altLang="zh-CN" sz="1200" kern="1200" dirty="0" smtClean="0">
                <a:solidFill>
                  <a:schemeClr val="tx1"/>
                </a:solidFill>
                <a:effectLst/>
                <a:latin typeface="+mn-lt"/>
                <a:ea typeface="+mn-ea"/>
                <a:cs typeface="+mn-cs"/>
              </a:rPr>
              <a:t>膨胀半径之间，设</a:t>
            </a:r>
            <a:r>
              <a:rPr lang="en-US" altLang="zh-CN" sz="1200" kern="1200" dirty="0" smtClean="0">
                <a:solidFill>
                  <a:schemeClr val="tx1"/>
                </a:solidFill>
                <a:effectLst/>
                <a:latin typeface="+mn-lt"/>
                <a:ea typeface="+mn-ea"/>
                <a:cs typeface="+mn-cs"/>
              </a:rPr>
              <a:t>1-127</a:t>
            </a:r>
            <a:r>
              <a:rPr lang="zh-CN" altLang="zh-CN" sz="1200" kern="1200" dirty="0" smtClean="0">
                <a:solidFill>
                  <a:schemeClr val="tx1"/>
                </a:solidFill>
                <a:effectLst/>
                <a:latin typeface="+mn-lt"/>
                <a:ea typeface="+mn-ea"/>
                <a:cs typeface="+mn-cs"/>
              </a:rPr>
              <a:t>之间的映射值，不会发生碰撞；当大于膨胀距离，则设为</a:t>
            </a:r>
            <a:r>
              <a:rPr lang="en-US" altLang="zh-CN" sz="1200" kern="1200" dirty="0" smtClean="0">
                <a:solidFill>
                  <a:schemeClr val="tx1"/>
                </a:solidFill>
                <a:effectLst/>
                <a:latin typeface="+mn-lt"/>
                <a:ea typeface="+mn-ea"/>
                <a:cs typeface="+mn-cs"/>
              </a:rPr>
              <a:t>0</a:t>
            </a:r>
            <a:r>
              <a:rPr lang="zh-CN" altLang="zh-CN" sz="1200" kern="1200" dirty="0" smtClean="0">
                <a:solidFill>
                  <a:schemeClr val="tx1"/>
                </a:solidFill>
                <a:effectLst/>
                <a:latin typeface="+mn-lt"/>
                <a:ea typeface="+mn-ea"/>
                <a:cs typeface="+mn-cs"/>
              </a:rPr>
              <a:t>，称为</a:t>
            </a:r>
            <a:r>
              <a:rPr lang="en-US" altLang="zh-CN" sz="1200" kern="1200" dirty="0" err="1" smtClean="0">
                <a:solidFill>
                  <a:schemeClr val="tx1"/>
                </a:solidFill>
                <a:effectLst/>
                <a:latin typeface="+mn-lt"/>
                <a:ea typeface="+mn-ea"/>
                <a:cs typeface="+mn-cs"/>
              </a:rPr>
              <a:t>freespace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Unknown -- </a:t>
            </a:r>
            <a:r>
              <a:rPr lang="zh-CN" altLang="zh-CN" sz="1200" kern="1200" dirty="0" smtClean="0">
                <a:solidFill>
                  <a:schemeClr val="tx1"/>
                </a:solidFill>
                <a:effectLst/>
                <a:latin typeface="+mn-lt"/>
                <a:ea typeface="+mn-ea"/>
                <a:cs typeface="+mn-cs"/>
              </a:rPr>
              <a:t>意味着给定的单元没有相应的信息。我们看坐标系中较细的红色光滑曲线就是</a:t>
            </a:r>
            <a:r>
              <a:rPr lang="en-US" altLang="zh-CN" sz="1200" kern="1200" dirty="0" smtClean="0">
                <a:solidFill>
                  <a:schemeClr val="tx1"/>
                </a:solidFill>
                <a:effectLst/>
                <a:latin typeface="+mn-lt"/>
                <a:ea typeface="+mn-ea"/>
                <a:cs typeface="+mn-cs"/>
              </a:rPr>
              <a:t>cost</a:t>
            </a:r>
            <a:r>
              <a:rPr lang="zh-CN" altLang="zh-CN" sz="1200" kern="1200" dirty="0" smtClean="0">
                <a:solidFill>
                  <a:schemeClr val="tx1"/>
                </a:solidFill>
                <a:effectLst/>
                <a:latin typeface="+mn-lt"/>
                <a:ea typeface="+mn-ea"/>
                <a:cs typeface="+mn-cs"/>
              </a:rPr>
              <a:t>曲线，</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是距离机器人</a:t>
            </a:r>
            <a:r>
              <a:rPr lang="en-US" altLang="zh-CN" sz="1200" kern="1200" dirty="0" smtClean="0">
                <a:solidFill>
                  <a:schemeClr val="tx1"/>
                </a:solidFill>
                <a:effectLst/>
                <a:latin typeface="+mn-lt"/>
                <a:ea typeface="+mn-ea"/>
                <a:cs typeface="+mn-cs"/>
              </a:rPr>
              <a:t>footprint</a:t>
            </a:r>
            <a:r>
              <a:rPr lang="zh-CN" altLang="zh-CN" sz="1200" kern="1200" dirty="0" smtClean="0">
                <a:solidFill>
                  <a:schemeClr val="tx1"/>
                </a:solidFill>
                <a:effectLst/>
                <a:latin typeface="+mn-lt"/>
                <a:ea typeface="+mn-ea"/>
                <a:cs typeface="+mn-cs"/>
              </a:rPr>
              <a:t>的圆心距离，而</a:t>
            </a:r>
            <a:r>
              <a:rPr lang="en-US" altLang="zh-CN" sz="1200" kern="1200" dirty="0" smtClean="0">
                <a:solidFill>
                  <a:schemeClr val="tx1"/>
                </a:solidFill>
                <a:effectLst/>
                <a:latin typeface="+mn-lt"/>
                <a:ea typeface="+mn-ea"/>
                <a:cs typeface="+mn-cs"/>
              </a:rPr>
              <a:t>y</a:t>
            </a:r>
            <a:r>
              <a:rPr lang="zh-CN" altLang="zh-CN" sz="1200" kern="1200" dirty="0" smtClean="0">
                <a:solidFill>
                  <a:schemeClr val="tx1"/>
                </a:solidFill>
                <a:effectLst/>
                <a:latin typeface="+mn-lt"/>
                <a:ea typeface="+mn-ea"/>
                <a:cs typeface="+mn-cs"/>
              </a:rPr>
              <a:t>是</a:t>
            </a:r>
            <a:r>
              <a:rPr lang="en-US" altLang="zh-CN" sz="1200" kern="1200" dirty="0" smtClean="0">
                <a:solidFill>
                  <a:schemeClr val="tx1"/>
                </a:solidFill>
                <a:effectLst/>
                <a:latin typeface="+mn-lt"/>
                <a:ea typeface="+mn-ea"/>
                <a:cs typeface="+mn-cs"/>
              </a:rPr>
              <a:t>cost</a:t>
            </a:r>
            <a:r>
              <a:rPr lang="zh-CN" altLang="zh-CN" sz="1200" kern="1200" dirty="0" smtClean="0">
                <a:solidFill>
                  <a:schemeClr val="tx1"/>
                </a:solidFill>
                <a:effectLst/>
                <a:latin typeface="+mn-lt"/>
                <a:ea typeface="+mn-ea"/>
                <a:cs typeface="+mn-cs"/>
              </a:rPr>
              <a:t>值，</a:t>
            </a:r>
            <a:r>
              <a:rPr lang="en-US" altLang="zh-CN" sz="1200" kern="1200" dirty="0" smtClean="0">
                <a:solidFill>
                  <a:schemeClr val="tx1"/>
                </a:solidFill>
                <a:effectLst/>
                <a:latin typeface="+mn-lt"/>
                <a:ea typeface="+mn-ea"/>
                <a:cs typeface="+mn-cs"/>
              </a:rPr>
              <a:t>cost</a:t>
            </a:r>
            <a:r>
              <a:rPr lang="zh-CN" altLang="zh-CN" sz="1200" kern="1200" dirty="0" smtClean="0">
                <a:solidFill>
                  <a:schemeClr val="tx1"/>
                </a:solidFill>
                <a:effectLst/>
                <a:latin typeface="+mn-lt"/>
                <a:ea typeface="+mn-ea"/>
                <a:cs typeface="+mn-cs"/>
              </a:rPr>
              <a:t>随着</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的增大而减小距离，当</a:t>
            </a:r>
            <a:r>
              <a:rPr lang="en-US" altLang="zh-CN" sz="1200" kern="1200" dirty="0" smtClean="0">
                <a:solidFill>
                  <a:schemeClr val="tx1"/>
                </a:solidFill>
                <a:effectLst/>
                <a:latin typeface="+mn-lt"/>
                <a:ea typeface="+mn-ea"/>
                <a:cs typeface="+mn-cs"/>
              </a:rPr>
              <a:t>x&gt;=</a:t>
            </a:r>
            <a:r>
              <a:rPr lang="zh-CN" altLang="zh-CN" sz="1200" kern="1200" dirty="0" smtClean="0">
                <a:solidFill>
                  <a:schemeClr val="tx1"/>
                </a:solidFill>
                <a:effectLst/>
                <a:latin typeface="+mn-lt"/>
                <a:ea typeface="+mn-ea"/>
                <a:cs typeface="+mn-cs"/>
              </a:rPr>
              <a:t>内切圆半径时开始有值；当</a:t>
            </a:r>
            <a:r>
              <a:rPr lang="en-US" altLang="zh-CN" sz="1200" kern="1200" dirty="0" smtClean="0">
                <a:solidFill>
                  <a:schemeClr val="tx1"/>
                </a:solidFill>
                <a:effectLst/>
                <a:latin typeface="+mn-lt"/>
                <a:ea typeface="+mn-ea"/>
                <a:cs typeface="+mn-cs"/>
              </a:rPr>
              <a:t>x=0</a:t>
            </a:r>
            <a:r>
              <a:rPr lang="zh-CN" altLang="zh-CN" sz="1200" kern="1200" dirty="0" smtClean="0">
                <a:solidFill>
                  <a:schemeClr val="tx1"/>
                </a:solidFill>
                <a:effectLst/>
                <a:latin typeface="+mn-lt"/>
                <a:ea typeface="+mn-ea"/>
                <a:cs typeface="+mn-cs"/>
              </a:rPr>
              <a:t>时，</a:t>
            </a:r>
            <a:r>
              <a:rPr lang="en-US" altLang="zh-CN" sz="1200" kern="1200" dirty="0" smtClean="0">
                <a:solidFill>
                  <a:schemeClr val="tx1"/>
                </a:solidFill>
                <a:effectLst/>
                <a:latin typeface="+mn-lt"/>
                <a:ea typeface="+mn-ea"/>
                <a:cs typeface="+mn-cs"/>
              </a:rPr>
              <a:t>y=254</a:t>
            </a:r>
            <a:r>
              <a:rPr lang="zh-CN" altLang="zh-CN" sz="1200" kern="1200" dirty="0" smtClean="0">
                <a:solidFill>
                  <a:schemeClr val="tx1"/>
                </a:solidFill>
                <a:effectLst/>
                <a:latin typeface="+mn-lt"/>
                <a:ea typeface="+mn-ea"/>
                <a:cs typeface="+mn-cs"/>
              </a:rPr>
              <a:t>；当</a:t>
            </a:r>
            <a:r>
              <a:rPr lang="en-US" altLang="zh-CN" sz="1200" kern="1200" dirty="0" smtClean="0">
                <a:solidFill>
                  <a:schemeClr val="tx1"/>
                </a:solidFill>
                <a:effectLst/>
                <a:latin typeface="+mn-lt"/>
                <a:ea typeface="+mn-ea"/>
                <a:cs typeface="+mn-cs"/>
              </a:rPr>
              <a:t>x=resolution/2</a:t>
            </a:r>
            <a:r>
              <a:rPr lang="zh-CN" altLang="zh-CN" sz="1200" kern="1200" dirty="0" smtClean="0">
                <a:solidFill>
                  <a:schemeClr val="tx1"/>
                </a:solidFill>
                <a:effectLst/>
                <a:latin typeface="+mn-lt"/>
                <a:ea typeface="+mn-ea"/>
                <a:cs typeface="+mn-cs"/>
              </a:rPr>
              <a:t>时，</a:t>
            </a:r>
            <a:r>
              <a:rPr lang="en-US" altLang="zh-CN" sz="1200" kern="1200" dirty="0" smtClean="0">
                <a:solidFill>
                  <a:schemeClr val="tx1"/>
                </a:solidFill>
                <a:effectLst/>
                <a:latin typeface="+mn-lt"/>
                <a:ea typeface="+mn-ea"/>
                <a:cs typeface="+mn-cs"/>
              </a:rPr>
              <a:t>cost=253</a:t>
            </a:r>
            <a:r>
              <a:rPr lang="zh-CN" altLang="zh-CN" sz="1200" kern="1200" dirty="0" smtClean="0">
                <a:solidFill>
                  <a:schemeClr val="tx1"/>
                </a:solidFill>
                <a:effectLst/>
                <a:latin typeface="+mn-lt"/>
                <a:ea typeface="+mn-ea"/>
                <a:cs typeface="+mn-cs"/>
              </a:rPr>
              <a:t>；（图中右上角的较粗的台阶状红线是单元格的边线，或者认为是障碍物（单元格化后）的边线）</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14</a:t>
            </a:fld>
            <a:endParaRPr lang="zh-CN" altLang="en-US"/>
          </a:p>
        </p:txBody>
      </p:sp>
    </p:spTree>
    <p:extLst>
      <p:ext uri="{BB962C8B-B14F-4D97-AF65-F5344CB8AC3E}">
        <p14:creationId xmlns:p14="http://schemas.microsoft.com/office/powerpoint/2010/main" val="219710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smtClean="0">
                <a:solidFill>
                  <a:schemeClr val="tx1"/>
                </a:solidFill>
                <a:effectLst/>
                <a:latin typeface="+mn-lt"/>
                <a:ea typeface="+mn-ea"/>
                <a:cs typeface="+mn-cs"/>
              </a:rPr>
              <a:t>Costmap</a:t>
            </a:r>
            <a:r>
              <a:rPr lang="zh-CN" altLang="zh-CN" sz="1200" kern="1200" dirty="0" smtClean="0">
                <a:solidFill>
                  <a:schemeClr val="tx1"/>
                </a:solidFill>
                <a:effectLst/>
                <a:latin typeface="+mn-lt"/>
                <a:ea typeface="+mn-ea"/>
                <a:cs typeface="+mn-cs"/>
              </a:rPr>
              <a:t>中的</a:t>
            </a:r>
            <a:r>
              <a:rPr lang="en-US" altLang="zh-CN" sz="1200" kern="1200" dirty="0" smtClean="0">
                <a:solidFill>
                  <a:schemeClr val="tx1"/>
                </a:solidFill>
                <a:effectLst/>
                <a:latin typeface="+mn-lt"/>
                <a:ea typeface="+mn-ea"/>
                <a:cs typeface="+mn-cs"/>
              </a:rPr>
              <a:t>cost</a:t>
            </a:r>
            <a:r>
              <a:rPr lang="zh-CN" altLang="zh-CN" sz="1200" kern="1200" dirty="0" smtClean="0">
                <a:solidFill>
                  <a:schemeClr val="tx1"/>
                </a:solidFill>
                <a:effectLst/>
                <a:latin typeface="+mn-lt"/>
                <a:ea typeface="+mn-ea"/>
                <a:cs typeface="+mn-cs"/>
              </a:rPr>
              <a:t>设置完成后，我们如何根据实时构建的地图来更新</a:t>
            </a:r>
            <a:r>
              <a:rPr lang="en-US" altLang="zh-CN" sz="1200" kern="1200" dirty="0" err="1" smtClean="0">
                <a:solidFill>
                  <a:schemeClr val="tx1"/>
                </a:solidFill>
                <a:effectLst/>
                <a:latin typeface="+mn-lt"/>
                <a:ea typeface="+mn-ea"/>
                <a:cs typeface="+mn-cs"/>
              </a:rPr>
              <a:t>costmap</a:t>
            </a:r>
            <a:r>
              <a:rPr lang="zh-CN" altLang="zh-CN" sz="1200" kern="1200" dirty="0" smtClean="0">
                <a:solidFill>
                  <a:schemeClr val="tx1"/>
                </a:solidFill>
                <a:effectLst/>
                <a:latin typeface="+mn-lt"/>
                <a:ea typeface="+mn-ea"/>
                <a:cs typeface="+mn-cs"/>
              </a:rPr>
              <a:t>呢？</a:t>
            </a:r>
          </a:p>
          <a:p>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Costmap</a:t>
            </a:r>
            <a:r>
              <a:rPr lang="zh-CN" altLang="zh-CN" sz="1200" kern="1200" dirty="0" smtClean="0">
                <a:solidFill>
                  <a:schemeClr val="tx1"/>
                </a:solidFill>
                <a:effectLst/>
                <a:latin typeface="+mn-lt"/>
                <a:ea typeface="+mn-ea"/>
                <a:cs typeface="+mn-cs"/>
              </a:rPr>
              <a:t>由多层组成，每种功能放置一层中。 例如左所示，静态地图是一层，障碍物是另一层。 障碍物层维护的是</a:t>
            </a:r>
            <a:r>
              <a:rPr lang="en-US" altLang="zh-CN" sz="1200" kern="1200" dirty="0" smtClean="0">
                <a:solidFill>
                  <a:schemeClr val="tx1"/>
                </a:solidFill>
                <a:effectLst/>
                <a:latin typeface="+mn-lt"/>
                <a:ea typeface="+mn-ea"/>
                <a:cs typeface="+mn-cs"/>
              </a:rPr>
              <a:t>3D</a:t>
            </a:r>
            <a:r>
              <a:rPr lang="zh-CN" altLang="zh-CN" sz="1200" kern="1200" dirty="0" smtClean="0">
                <a:solidFill>
                  <a:schemeClr val="tx1"/>
                </a:solidFill>
                <a:effectLst/>
                <a:latin typeface="+mn-lt"/>
                <a:ea typeface="+mn-ea"/>
                <a:cs typeface="+mn-cs"/>
              </a:rPr>
              <a:t>信息，</a:t>
            </a:r>
            <a:r>
              <a:rPr lang="en-US" altLang="zh-CN" sz="1200" kern="1200" dirty="0" smtClean="0">
                <a:solidFill>
                  <a:schemeClr val="tx1"/>
                </a:solidFill>
                <a:effectLst/>
                <a:latin typeface="+mn-lt"/>
                <a:ea typeface="+mn-ea"/>
                <a:cs typeface="+mn-cs"/>
              </a:rPr>
              <a:t>3D</a:t>
            </a:r>
            <a:r>
              <a:rPr lang="zh-CN" altLang="zh-CN" sz="1200" kern="1200" dirty="0" smtClean="0">
                <a:solidFill>
                  <a:schemeClr val="tx1"/>
                </a:solidFill>
                <a:effectLst/>
                <a:latin typeface="+mn-lt"/>
                <a:ea typeface="+mn-ea"/>
                <a:cs typeface="+mn-cs"/>
              </a:rPr>
              <a:t>障碍物数据可以让层更加灵活的标记和清除障碍物。例如在</a:t>
            </a:r>
            <a:r>
              <a:rPr lang="en-US" altLang="zh-CN" sz="1200" kern="1200" dirty="0" smtClean="0">
                <a:solidFill>
                  <a:schemeClr val="tx1"/>
                </a:solidFill>
                <a:effectLst/>
                <a:latin typeface="+mn-lt"/>
                <a:ea typeface="+mn-ea"/>
                <a:cs typeface="+mn-cs"/>
              </a:rPr>
              <a:t>costmap_2d</a:t>
            </a:r>
            <a:r>
              <a:rPr lang="zh-CN" altLang="zh-CN" sz="1200" kern="1200" dirty="0" smtClean="0">
                <a:solidFill>
                  <a:schemeClr val="tx1"/>
                </a:solidFill>
                <a:effectLst/>
                <a:latin typeface="+mn-lt"/>
                <a:ea typeface="+mn-ea"/>
                <a:cs typeface="+mn-cs"/>
              </a:rPr>
              <a:t>包中，</a:t>
            </a:r>
            <a:r>
              <a:rPr lang="en-US" altLang="zh-CN" sz="1200" kern="1200" dirty="0" err="1" smtClean="0">
                <a:solidFill>
                  <a:schemeClr val="tx1"/>
                </a:solidFill>
                <a:effectLst/>
                <a:latin typeface="+mn-lt"/>
                <a:ea typeface="+mn-ea"/>
                <a:cs typeface="+mn-cs"/>
              </a:rPr>
              <a:t>StaticLayer</a:t>
            </a:r>
            <a:r>
              <a:rPr lang="zh-CN" altLang="zh-CN" sz="1200" kern="1200" dirty="0" smtClean="0">
                <a:solidFill>
                  <a:schemeClr val="tx1"/>
                </a:solidFill>
                <a:effectLst/>
                <a:latin typeface="+mn-lt"/>
                <a:ea typeface="+mn-ea"/>
                <a:cs typeface="+mn-cs"/>
              </a:rPr>
              <a:t>（静态地图层）是第一层，</a:t>
            </a:r>
            <a:r>
              <a:rPr lang="en-US" altLang="zh-CN" sz="1200" kern="1200" dirty="0" err="1" smtClean="0">
                <a:solidFill>
                  <a:schemeClr val="tx1"/>
                </a:solidFill>
                <a:effectLst/>
                <a:latin typeface="+mn-lt"/>
                <a:ea typeface="+mn-ea"/>
                <a:cs typeface="+mn-cs"/>
              </a:rPr>
              <a:t>ObstacleLayer</a:t>
            </a:r>
            <a:r>
              <a:rPr lang="zh-CN" altLang="zh-CN" sz="1200" kern="1200" dirty="0" smtClean="0">
                <a:solidFill>
                  <a:schemeClr val="tx1"/>
                </a:solidFill>
                <a:effectLst/>
                <a:latin typeface="+mn-lt"/>
                <a:ea typeface="+mn-ea"/>
                <a:cs typeface="+mn-cs"/>
              </a:rPr>
              <a:t>（障碍物层）是第二层，</a:t>
            </a:r>
            <a:r>
              <a:rPr lang="en-US" altLang="zh-CN" sz="1200" kern="1200" dirty="0" err="1" smtClean="0">
                <a:solidFill>
                  <a:schemeClr val="tx1"/>
                </a:solidFill>
                <a:effectLst/>
                <a:latin typeface="+mn-lt"/>
                <a:ea typeface="+mn-ea"/>
                <a:cs typeface="+mn-cs"/>
              </a:rPr>
              <a:t>InflationLayer</a:t>
            </a:r>
            <a:r>
              <a:rPr lang="zh-CN" altLang="zh-CN" sz="1200" kern="1200" dirty="0" smtClean="0">
                <a:solidFill>
                  <a:schemeClr val="tx1"/>
                </a:solidFill>
                <a:effectLst/>
                <a:latin typeface="+mn-lt"/>
                <a:ea typeface="+mn-ea"/>
                <a:cs typeface="+mn-cs"/>
              </a:rPr>
              <a:t>（膨胀层）是第三层。这三层组合成了</a:t>
            </a:r>
            <a:r>
              <a:rPr lang="en-US" altLang="zh-CN" sz="1200" kern="1200" dirty="0" smtClean="0">
                <a:solidFill>
                  <a:schemeClr val="tx1"/>
                </a:solidFill>
                <a:effectLst/>
                <a:latin typeface="+mn-lt"/>
                <a:ea typeface="+mn-ea"/>
                <a:cs typeface="+mn-cs"/>
              </a:rPr>
              <a:t>master map</a:t>
            </a:r>
            <a:r>
              <a:rPr lang="zh-CN" altLang="zh-CN" sz="1200" kern="1200" dirty="0" smtClean="0">
                <a:solidFill>
                  <a:schemeClr val="tx1"/>
                </a:solidFill>
                <a:effectLst/>
                <a:latin typeface="+mn-lt"/>
                <a:ea typeface="+mn-ea"/>
                <a:cs typeface="+mn-cs"/>
              </a:rPr>
              <a:t>（最终的</a:t>
            </a:r>
            <a:r>
              <a:rPr lang="en-US" altLang="zh-CN" sz="1200" kern="1200" dirty="0" err="1" smtClean="0">
                <a:solidFill>
                  <a:schemeClr val="tx1"/>
                </a:solidFill>
                <a:effectLst/>
                <a:latin typeface="+mn-lt"/>
                <a:ea typeface="+mn-ea"/>
                <a:cs typeface="+mn-cs"/>
              </a:rPr>
              <a:t>costmap</a:t>
            </a:r>
            <a:r>
              <a:rPr lang="zh-CN" altLang="zh-CN" sz="1200" kern="1200" dirty="0" smtClean="0">
                <a:solidFill>
                  <a:schemeClr val="tx1"/>
                </a:solidFill>
                <a:effectLst/>
                <a:latin typeface="+mn-lt"/>
                <a:ea typeface="+mn-ea"/>
                <a:cs typeface="+mn-cs"/>
              </a:rPr>
              <a:t>），供给路线规划模块使用。</a:t>
            </a:r>
          </a:p>
          <a:p>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Costmap</a:t>
            </a:r>
            <a:r>
              <a:rPr lang="zh-CN" altLang="zh-CN" sz="1200" kern="1200" dirty="0" smtClean="0">
                <a:solidFill>
                  <a:schemeClr val="tx1"/>
                </a:solidFill>
                <a:effectLst/>
                <a:latin typeface="+mn-lt"/>
                <a:ea typeface="+mn-ea"/>
                <a:cs typeface="+mn-cs"/>
              </a:rPr>
              <a:t>的更新</a:t>
            </a:r>
            <a:r>
              <a:rPr lang="zh-CN" altLang="en-US" sz="1200" kern="1200" dirty="0" smtClean="0">
                <a:solidFill>
                  <a:schemeClr val="tx1"/>
                </a:solidFill>
                <a:effectLst/>
                <a:latin typeface="+mn-lt"/>
                <a:ea typeface="+mn-ea"/>
                <a:cs typeface="+mn-cs"/>
              </a:rPr>
              <a:t>过程给大家讲一下，同学可以了解一下，不要求掌握</a:t>
            </a:r>
            <a:endParaRPr lang="en-US"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Costmap</a:t>
            </a:r>
            <a:r>
              <a:rPr lang="zh-CN" altLang="en-US" sz="1200" kern="1200" dirty="0" smtClean="0">
                <a:solidFill>
                  <a:schemeClr val="tx1"/>
                </a:solidFill>
                <a:effectLst/>
                <a:latin typeface="+mn-lt"/>
                <a:ea typeface="+mn-ea"/>
                <a:cs typeface="+mn-cs"/>
              </a:rPr>
              <a:t>的更新</a:t>
            </a:r>
            <a:r>
              <a:rPr lang="zh-CN" altLang="zh-CN" sz="1200" kern="1200" dirty="0" smtClean="0">
                <a:solidFill>
                  <a:schemeClr val="tx1"/>
                </a:solidFill>
                <a:effectLst/>
                <a:latin typeface="+mn-lt"/>
                <a:ea typeface="+mn-ea"/>
                <a:cs typeface="+mn-cs"/>
              </a:rPr>
              <a:t>在</a:t>
            </a:r>
            <a:r>
              <a:rPr lang="en-US" altLang="zh-CN" sz="1200" kern="1200" dirty="0" err="1" smtClean="0">
                <a:solidFill>
                  <a:schemeClr val="tx1"/>
                </a:solidFill>
                <a:effectLst/>
                <a:latin typeface="+mn-lt"/>
                <a:ea typeface="+mn-ea"/>
                <a:cs typeface="+mn-cs"/>
              </a:rPr>
              <a:t>mapUpdateLoop</a:t>
            </a:r>
            <a:r>
              <a:rPr lang="zh-CN" altLang="zh-CN" sz="1200" kern="1200" dirty="0" smtClean="0">
                <a:solidFill>
                  <a:schemeClr val="tx1"/>
                </a:solidFill>
                <a:effectLst/>
                <a:latin typeface="+mn-lt"/>
                <a:ea typeface="+mn-ea"/>
                <a:cs typeface="+mn-cs"/>
              </a:rPr>
              <a:t>线程中实现，此线程分为两个阶段：</a:t>
            </a:r>
            <a:r>
              <a:rPr lang="en-US" altLang="zh-CN" sz="1200" kern="1200" dirty="0" smtClean="0">
                <a:solidFill>
                  <a:schemeClr val="tx1"/>
                </a:solidFill>
                <a:effectLst/>
                <a:latin typeface="+mn-lt"/>
                <a:ea typeface="+mn-ea"/>
                <a:cs typeface="+mn-cs"/>
              </a:rPr>
              <a:t> </a:t>
            </a:r>
            <a:br>
              <a:rPr lang="en-US" altLang="zh-CN" sz="1200" kern="1200" dirty="0" smtClean="0">
                <a:solidFill>
                  <a:schemeClr val="tx1"/>
                </a:solidFill>
                <a:effectLst/>
                <a:latin typeface="+mn-lt"/>
                <a:ea typeface="+mn-ea"/>
                <a:cs typeface="+mn-cs"/>
              </a:rPr>
            </a:br>
            <a:r>
              <a:rPr lang="zh-CN" altLang="zh-CN" sz="1200" kern="1200" dirty="0" smtClean="0">
                <a:solidFill>
                  <a:schemeClr val="tx1"/>
                </a:solidFill>
                <a:effectLst/>
                <a:latin typeface="+mn-lt"/>
                <a:ea typeface="+mn-ea"/>
                <a:cs typeface="+mn-cs"/>
              </a:rPr>
              <a:t>（阶段一）</a:t>
            </a:r>
            <a:r>
              <a:rPr lang="en-US" altLang="zh-CN" sz="1200" kern="1200" dirty="0" err="1" smtClean="0">
                <a:solidFill>
                  <a:schemeClr val="tx1"/>
                </a:solidFill>
                <a:effectLst/>
                <a:latin typeface="+mn-lt"/>
                <a:ea typeface="+mn-ea"/>
                <a:cs typeface="+mn-cs"/>
              </a:rPr>
              <a:t>UpdateBounds</a:t>
            </a:r>
            <a:r>
              <a:rPr lang="zh-CN" altLang="zh-CN" sz="1200" kern="1200" dirty="0" smtClean="0">
                <a:solidFill>
                  <a:schemeClr val="tx1"/>
                </a:solidFill>
                <a:effectLst/>
                <a:latin typeface="+mn-lt"/>
                <a:ea typeface="+mn-ea"/>
                <a:cs typeface="+mn-cs"/>
              </a:rPr>
              <a:t>：这个阶段会更新每个</a:t>
            </a:r>
            <a:r>
              <a:rPr lang="en-US" altLang="zh-CN" sz="1200" kern="1200" dirty="0" smtClean="0">
                <a:solidFill>
                  <a:schemeClr val="tx1"/>
                </a:solidFill>
                <a:effectLst/>
                <a:latin typeface="+mn-lt"/>
                <a:ea typeface="+mn-ea"/>
                <a:cs typeface="+mn-cs"/>
              </a:rPr>
              <a:t>Layer</a:t>
            </a:r>
            <a:r>
              <a:rPr lang="zh-CN" altLang="zh-CN" sz="1200" kern="1200" dirty="0" smtClean="0">
                <a:solidFill>
                  <a:schemeClr val="tx1"/>
                </a:solidFill>
                <a:effectLst/>
                <a:latin typeface="+mn-lt"/>
                <a:ea typeface="+mn-ea"/>
                <a:cs typeface="+mn-cs"/>
              </a:rPr>
              <a:t>的更新区域，这样在每个运行周期内减少了数据拷贝的操作时间。</a:t>
            </a:r>
            <a:r>
              <a:rPr lang="en-US" altLang="zh-CN" sz="1200" kern="1200" dirty="0" smtClean="0">
                <a:solidFill>
                  <a:schemeClr val="tx1"/>
                </a:solidFill>
                <a:effectLst/>
                <a:latin typeface="+mn-lt"/>
                <a:ea typeface="+mn-ea"/>
                <a:cs typeface="+mn-cs"/>
              </a:rPr>
              <a:t> </a:t>
            </a:r>
            <a:br>
              <a:rPr lang="en-US" altLang="zh-CN" sz="1200" kern="1200" dirty="0" smtClean="0">
                <a:solidFill>
                  <a:schemeClr val="tx1"/>
                </a:solidFill>
                <a:effectLst/>
                <a:latin typeface="+mn-lt"/>
                <a:ea typeface="+mn-ea"/>
                <a:cs typeface="+mn-cs"/>
              </a:rPr>
            </a:br>
            <a:r>
              <a:rPr lang="zh-CN" altLang="zh-CN" sz="1200" kern="1200" dirty="0" smtClean="0">
                <a:solidFill>
                  <a:schemeClr val="tx1"/>
                </a:solidFill>
                <a:effectLst/>
                <a:latin typeface="+mn-lt"/>
                <a:ea typeface="+mn-ea"/>
                <a:cs typeface="+mn-cs"/>
              </a:rPr>
              <a:t>（阶段二）</a:t>
            </a:r>
            <a:r>
              <a:rPr lang="en-US" altLang="zh-CN" sz="1200" kern="1200" dirty="0" err="1" smtClean="0">
                <a:solidFill>
                  <a:schemeClr val="tx1"/>
                </a:solidFill>
                <a:effectLst/>
                <a:latin typeface="+mn-lt"/>
                <a:ea typeface="+mn-ea"/>
                <a:cs typeface="+mn-cs"/>
              </a:rPr>
              <a:t>UpdateCosts</a:t>
            </a:r>
            <a:r>
              <a:rPr lang="zh-CN" altLang="zh-CN" sz="1200" kern="1200" dirty="0" smtClean="0">
                <a:solidFill>
                  <a:schemeClr val="tx1"/>
                </a:solidFill>
                <a:effectLst/>
                <a:latin typeface="+mn-lt"/>
                <a:ea typeface="+mn-ea"/>
                <a:cs typeface="+mn-cs"/>
              </a:rPr>
              <a:t>：这个阶段将各层数据逐一拷贝到</a:t>
            </a:r>
            <a:r>
              <a:rPr lang="en-US" altLang="zh-CN" sz="1200" kern="1200" dirty="0" smtClean="0">
                <a:solidFill>
                  <a:schemeClr val="tx1"/>
                </a:solidFill>
                <a:effectLst/>
                <a:latin typeface="+mn-lt"/>
                <a:ea typeface="+mn-ea"/>
                <a:cs typeface="+mn-cs"/>
              </a:rPr>
              <a:t>Master Map</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可以通过上图观察</a:t>
            </a:r>
            <a:r>
              <a:rPr lang="en-US" altLang="zh-CN" sz="1200" kern="1200" dirty="0" smtClean="0">
                <a:solidFill>
                  <a:schemeClr val="tx1"/>
                </a:solidFill>
                <a:effectLst/>
                <a:latin typeface="+mn-lt"/>
                <a:ea typeface="+mn-ea"/>
                <a:cs typeface="+mn-cs"/>
              </a:rPr>
              <a:t>Master Map</a:t>
            </a:r>
            <a:r>
              <a:rPr lang="zh-CN" altLang="zh-CN" sz="1200" kern="1200" dirty="0" smtClean="0">
                <a:solidFill>
                  <a:schemeClr val="tx1"/>
                </a:solidFill>
                <a:effectLst/>
                <a:latin typeface="+mn-lt"/>
                <a:ea typeface="+mn-ea"/>
                <a:cs typeface="+mn-cs"/>
              </a:rPr>
              <a:t>的生成流程。</a:t>
            </a:r>
          </a:p>
          <a:p>
            <a:r>
              <a:rPr lang="zh-CN" altLang="zh-CN"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）中，初始有三个</a:t>
            </a:r>
            <a:r>
              <a:rPr lang="en-US" altLang="zh-CN" sz="1200" kern="1200" dirty="0" smtClean="0">
                <a:solidFill>
                  <a:schemeClr val="tx1"/>
                </a:solidFill>
                <a:effectLst/>
                <a:latin typeface="+mn-lt"/>
                <a:ea typeface="+mn-ea"/>
                <a:cs typeface="+mn-cs"/>
              </a:rPr>
              <a:t>Layer</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Master </a:t>
            </a:r>
            <a:r>
              <a:rPr lang="en-US" altLang="zh-CN" sz="1200" kern="1200" dirty="0" err="1" smtClean="0">
                <a:solidFill>
                  <a:schemeClr val="tx1"/>
                </a:solidFill>
                <a:effectLst/>
                <a:latin typeface="+mn-lt"/>
                <a:ea typeface="+mn-ea"/>
                <a:cs typeface="+mn-cs"/>
              </a:rPr>
              <a:t>costmap,Static</a:t>
            </a:r>
            <a:r>
              <a:rPr lang="en-US" altLang="zh-CN" sz="1200" kern="1200" dirty="0" smtClean="0">
                <a:solidFill>
                  <a:schemeClr val="tx1"/>
                </a:solidFill>
                <a:effectLst/>
                <a:latin typeface="+mn-lt"/>
                <a:ea typeface="+mn-ea"/>
                <a:cs typeface="+mn-cs"/>
              </a:rPr>
              <a:t> Layer</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Obstacles Layer</a:t>
            </a:r>
            <a:r>
              <a:rPr lang="zh-CN" altLang="zh-CN" sz="1200" kern="1200" dirty="0" smtClean="0">
                <a:solidFill>
                  <a:schemeClr val="tx1"/>
                </a:solidFill>
                <a:effectLst/>
                <a:latin typeface="+mn-lt"/>
                <a:ea typeface="+mn-ea"/>
                <a:cs typeface="+mn-cs"/>
              </a:rPr>
              <a:t>维护它们自己的地图，而</a:t>
            </a:r>
            <a:r>
              <a:rPr lang="en-US" altLang="zh-CN" sz="1200" kern="1200" dirty="0" smtClean="0">
                <a:solidFill>
                  <a:schemeClr val="tx1"/>
                </a:solidFill>
                <a:effectLst/>
                <a:latin typeface="+mn-lt"/>
                <a:ea typeface="+mn-ea"/>
                <a:cs typeface="+mn-cs"/>
              </a:rPr>
              <a:t>inflation Layer</a:t>
            </a:r>
            <a:r>
              <a:rPr lang="zh-CN" altLang="zh-CN" sz="1200" kern="1200" dirty="0" smtClean="0">
                <a:solidFill>
                  <a:schemeClr val="tx1"/>
                </a:solidFill>
                <a:effectLst/>
                <a:latin typeface="+mn-lt"/>
                <a:ea typeface="+mn-ea"/>
                <a:cs typeface="+mn-cs"/>
              </a:rPr>
              <a:t>并没有。为了更新</a:t>
            </a:r>
            <a:r>
              <a:rPr lang="en-US" altLang="zh-CN" sz="1200" kern="1200" dirty="0" err="1" smtClean="0">
                <a:solidFill>
                  <a:schemeClr val="tx1"/>
                </a:solidFill>
                <a:effectLst/>
                <a:latin typeface="+mn-lt"/>
                <a:ea typeface="+mn-ea"/>
                <a:cs typeface="+mn-cs"/>
              </a:rPr>
              <a:t>costmap</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算法首先在各层上调用自己的</a:t>
            </a:r>
            <a:r>
              <a:rPr lang="en-US" altLang="zh-CN" sz="1200" kern="1200" dirty="0" err="1" smtClean="0">
                <a:solidFill>
                  <a:schemeClr val="tx1"/>
                </a:solidFill>
                <a:effectLst/>
                <a:latin typeface="+mn-lt"/>
                <a:ea typeface="+mn-ea"/>
                <a:cs typeface="+mn-cs"/>
              </a:rPr>
              <a:t>UpdateBounds</a:t>
            </a:r>
            <a:r>
              <a:rPr lang="zh-CN" altLang="zh-CN" sz="1200" kern="1200" dirty="0" smtClean="0">
                <a:solidFill>
                  <a:schemeClr val="tx1"/>
                </a:solidFill>
                <a:effectLst/>
                <a:latin typeface="+mn-lt"/>
                <a:ea typeface="+mn-ea"/>
                <a:cs typeface="+mn-cs"/>
              </a:rPr>
              <a:t>方法（</a:t>
            </a:r>
            <a:r>
              <a:rPr lang="en-US" altLang="zh-CN" sz="1200" kern="1200" dirty="0" smtClean="0">
                <a:solidFill>
                  <a:schemeClr val="tx1"/>
                </a:solidFill>
                <a:effectLst/>
                <a:latin typeface="+mn-lt"/>
                <a:ea typeface="+mn-ea"/>
                <a:cs typeface="+mn-cs"/>
              </a:rPr>
              <a:t>b</a:t>
            </a:r>
            <a:r>
              <a:rPr lang="zh-CN" altLang="zh-CN" sz="1200" kern="1200" dirty="0" smtClean="0">
                <a:solidFill>
                  <a:schemeClr val="tx1"/>
                </a:solidFill>
                <a:effectLst/>
                <a:latin typeface="+mn-lt"/>
                <a:ea typeface="+mn-ea"/>
                <a:cs typeface="+mn-cs"/>
              </a:rPr>
              <a:t>）。为了决定新的</a:t>
            </a:r>
            <a:r>
              <a:rPr lang="en-US" altLang="zh-CN" sz="1200" kern="1200" dirty="0" err="1" smtClean="0">
                <a:solidFill>
                  <a:schemeClr val="tx1"/>
                </a:solidFill>
                <a:effectLst/>
                <a:latin typeface="+mn-lt"/>
                <a:ea typeface="+mn-ea"/>
                <a:cs typeface="+mn-cs"/>
              </a:rPr>
              <a:t>bounds,Obstacles</a:t>
            </a:r>
            <a:r>
              <a:rPr lang="en-US" altLang="zh-CN" sz="1200" kern="1200" dirty="0" smtClean="0">
                <a:solidFill>
                  <a:schemeClr val="tx1"/>
                </a:solidFill>
                <a:effectLst/>
                <a:latin typeface="+mn-lt"/>
                <a:ea typeface="+mn-ea"/>
                <a:cs typeface="+mn-cs"/>
              </a:rPr>
              <a:t> Layer</a:t>
            </a:r>
            <a:r>
              <a:rPr lang="zh-CN" altLang="zh-CN" sz="1200" kern="1200" dirty="0" smtClean="0">
                <a:solidFill>
                  <a:schemeClr val="tx1"/>
                </a:solidFill>
                <a:effectLst/>
                <a:latin typeface="+mn-lt"/>
                <a:ea typeface="+mn-ea"/>
                <a:cs typeface="+mn-cs"/>
              </a:rPr>
              <a:t>利用新的传感器数据更新它的</a:t>
            </a:r>
            <a:r>
              <a:rPr lang="en-US" altLang="zh-CN" sz="1200" kern="1200" dirty="0" err="1" smtClean="0">
                <a:solidFill>
                  <a:schemeClr val="tx1"/>
                </a:solidFill>
                <a:effectLst/>
                <a:latin typeface="+mn-lt"/>
                <a:ea typeface="+mn-ea"/>
                <a:cs typeface="+mn-cs"/>
              </a:rPr>
              <a:t>costmap</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然后每个层轮流用</a:t>
            </a:r>
            <a:r>
              <a:rPr lang="en-US" altLang="zh-CN" sz="1200" kern="1200" dirty="0" err="1" smtClean="0">
                <a:solidFill>
                  <a:schemeClr val="tx1"/>
                </a:solidFill>
                <a:effectLst/>
                <a:latin typeface="+mn-lt"/>
                <a:ea typeface="+mn-ea"/>
                <a:cs typeface="+mn-cs"/>
              </a:rPr>
              <a:t>UpdateCosts</a:t>
            </a:r>
            <a:r>
              <a:rPr lang="zh-CN" altLang="zh-CN" sz="1200" kern="1200" dirty="0" smtClean="0">
                <a:solidFill>
                  <a:schemeClr val="tx1"/>
                </a:solidFill>
                <a:effectLst/>
                <a:latin typeface="+mn-lt"/>
                <a:ea typeface="+mn-ea"/>
                <a:cs typeface="+mn-cs"/>
              </a:rPr>
              <a:t>方法更新</a:t>
            </a:r>
            <a:r>
              <a:rPr lang="en-US" altLang="zh-CN" sz="1200" kern="1200" dirty="0" smtClean="0">
                <a:solidFill>
                  <a:schemeClr val="tx1"/>
                </a:solidFill>
                <a:effectLst/>
                <a:latin typeface="+mn-lt"/>
                <a:ea typeface="+mn-ea"/>
                <a:cs typeface="+mn-cs"/>
              </a:rPr>
              <a:t>Master </a:t>
            </a:r>
            <a:r>
              <a:rPr lang="en-US" altLang="zh-CN" sz="1200" kern="1200" dirty="0" err="1" smtClean="0">
                <a:solidFill>
                  <a:schemeClr val="tx1"/>
                </a:solidFill>
                <a:effectLst/>
                <a:latin typeface="+mn-lt"/>
                <a:ea typeface="+mn-ea"/>
                <a:cs typeface="+mn-cs"/>
              </a:rPr>
              <a:t>costmap</a:t>
            </a:r>
            <a:r>
              <a:rPr lang="zh-CN" altLang="zh-CN" sz="1200" kern="1200" dirty="0" smtClean="0">
                <a:solidFill>
                  <a:schemeClr val="tx1"/>
                </a:solidFill>
                <a:effectLst/>
                <a:latin typeface="+mn-lt"/>
                <a:ea typeface="+mn-ea"/>
                <a:cs typeface="+mn-cs"/>
              </a:rPr>
              <a:t>的某个区域</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从</a:t>
            </a:r>
            <a:r>
              <a:rPr lang="en-US" altLang="zh-CN" sz="1200" kern="1200" dirty="0" smtClean="0">
                <a:solidFill>
                  <a:schemeClr val="tx1"/>
                </a:solidFill>
                <a:effectLst/>
                <a:latin typeface="+mn-lt"/>
                <a:ea typeface="+mn-ea"/>
                <a:cs typeface="+mn-cs"/>
              </a:rPr>
              <a:t>Static Layer</a:t>
            </a:r>
            <a:r>
              <a:rPr lang="zh-CN" altLang="zh-CN" sz="1200" kern="1200" dirty="0" smtClean="0">
                <a:solidFill>
                  <a:schemeClr val="tx1"/>
                </a:solidFill>
                <a:effectLst/>
                <a:latin typeface="+mn-lt"/>
                <a:ea typeface="+mn-ea"/>
                <a:cs typeface="+mn-cs"/>
              </a:rPr>
              <a:t>开始（</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），然后是</a:t>
            </a:r>
            <a:r>
              <a:rPr lang="en-US" altLang="zh-CN" sz="1200" kern="1200" dirty="0" smtClean="0">
                <a:solidFill>
                  <a:schemeClr val="tx1"/>
                </a:solidFill>
                <a:effectLst/>
                <a:latin typeface="+mn-lt"/>
                <a:ea typeface="+mn-ea"/>
                <a:cs typeface="+mn-cs"/>
              </a:rPr>
              <a:t>Obstacles Layer(d)</a:t>
            </a:r>
            <a:r>
              <a:rPr lang="zh-CN" altLang="zh-CN" sz="1200" kern="1200" dirty="0" smtClean="0">
                <a:solidFill>
                  <a:schemeClr val="tx1"/>
                </a:solidFill>
                <a:effectLst/>
                <a:latin typeface="+mn-lt"/>
                <a:ea typeface="+mn-ea"/>
                <a:cs typeface="+mn-cs"/>
              </a:rPr>
              <a:t>，最后是</a:t>
            </a:r>
            <a:r>
              <a:rPr lang="en-US" altLang="zh-CN" sz="1200" kern="1200" dirty="0" smtClean="0">
                <a:solidFill>
                  <a:schemeClr val="tx1"/>
                </a:solidFill>
                <a:effectLst/>
                <a:latin typeface="+mn-lt"/>
                <a:ea typeface="+mn-ea"/>
                <a:cs typeface="+mn-cs"/>
              </a:rPr>
              <a:t>inflation Layer(e)</a:t>
            </a:r>
            <a:r>
              <a:rPr lang="zh-CN" altLang="zh-CN" sz="1200" kern="1200" dirty="0" smtClean="0">
                <a:solidFill>
                  <a:schemeClr val="tx1"/>
                </a:solidFill>
                <a:effectLst/>
                <a:latin typeface="+mn-lt"/>
                <a:ea typeface="+mn-ea"/>
                <a:cs typeface="+mn-cs"/>
              </a:rPr>
              <a:t>。</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15</a:t>
            </a:fld>
            <a:endParaRPr lang="zh-CN" altLang="en-US"/>
          </a:p>
        </p:txBody>
      </p:sp>
    </p:spTree>
    <p:extLst>
      <p:ext uri="{BB962C8B-B14F-4D97-AF65-F5344CB8AC3E}">
        <p14:creationId xmlns:p14="http://schemas.microsoft.com/office/powerpoint/2010/main" val="1147849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在很多情况下，我们已经建立好了需要的地图，不再需要</a:t>
            </a:r>
            <a:r>
              <a:rPr lang="en-US" altLang="zh-CN" sz="1200" kern="1200" dirty="0" smtClean="0">
                <a:solidFill>
                  <a:schemeClr val="tx1"/>
                </a:solidFill>
                <a:effectLst/>
                <a:latin typeface="+mn-lt"/>
                <a:ea typeface="+mn-ea"/>
                <a:cs typeface="+mn-cs"/>
              </a:rPr>
              <a:t>SLAM</a:t>
            </a:r>
            <a:r>
              <a:rPr lang="zh-CN" altLang="zh-CN" sz="1200" kern="1200" dirty="0" smtClean="0">
                <a:solidFill>
                  <a:schemeClr val="tx1"/>
                </a:solidFill>
                <a:effectLst/>
                <a:latin typeface="+mn-lt"/>
                <a:ea typeface="+mn-ea"/>
                <a:cs typeface="+mn-cs"/>
              </a:rPr>
              <a:t>来建图，</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我们直接从一</a:t>
            </a:r>
            <a:r>
              <a:rPr lang="zh-CN" altLang="en-US" sz="1200" kern="1200" dirty="0" smtClean="0">
                <a:solidFill>
                  <a:schemeClr val="tx1"/>
                </a:solidFill>
                <a:effectLst/>
                <a:latin typeface="+mn-lt"/>
                <a:ea typeface="+mn-ea"/>
                <a:cs typeface="+mn-cs"/>
              </a:rPr>
              <a:t>组</a:t>
            </a:r>
            <a:r>
              <a:rPr lang="zh-CN" altLang="zh-CN" sz="1200" kern="1200" dirty="0" smtClean="0">
                <a:solidFill>
                  <a:schemeClr val="tx1"/>
                </a:solidFill>
                <a:effectLst/>
                <a:latin typeface="+mn-lt"/>
                <a:ea typeface="+mn-ea"/>
                <a:cs typeface="+mn-cs"/>
              </a:rPr>
              <a:t>地图的数据中发布出来，就可以。</a:t>
            </a:r>
          </a:p>
          <a:p>
            <a:r>
              <a:rPr lang="zh-CN" altLang="zh-CN" sz="1200" kern="1200" dirty="0" smtClean="0">
                <a:solidFill>
                  <a:schemeClr val="tx1"/>
                </a:solidFill>
                <a:effectLst/>
                <a:latin typeface="+mn-lt"/>
                <a:ea typeface="+mn-ea"/>
                <a:cs typeface="+mn-cs"/>
              </a:rPr>
              <a:t>这时候要用到的工具就是</a:t>
            </a:r>
            <a:r>
              <a:rPr lang="en-US" altLang="zh-CN" sz="1200" kern="1200" dirty="0" err="1" smtClean="0">
                <a:solidFill>
                  <a:schemeClr val="tx1"/>
                </a:solidFill>
                <a:effectLst/>
                <a:latin typeface="+mn-lt"/>
                <a:ea typeface="+mn-ea"/>
                <a:cs typeface="+mn-cs"/>
              </a:rPr>
              <a:t>mapserver</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Mapserver</a:t>
            </a:r>
            <a:r>
              <a:rPr lang="zh-CN" altLang="zh-CN" sz="1200" kern="1200" dirty="0" smtClean="0">
                <a:solidFill>
                  <a:schemeClr val="tx1"/>
                </a:solidFill>
                <a:effectLst/>
                <a:latin typeface="+mn-lt"/>
                <a:ea typeface="+mn-ea"/>
                <a:cs typeface="+mn-cs"/>
              </a:rPr>
              <a:t>：提供地图 直接发布</a:t>
            </a:r>
            <a:r>
              <a:rPr lang="en-US" altLang="zh-CN" sz="1200" kern="1200" dirty="0" smtClean="0">
                <a:solidFill>
                  <a:schemeClr val="tx1"/>
                </a:solidFill>
                <a:effectLst/>
                <a:latin typeface="+mn-lt"/>
                <a:ea typeface="+mn-ea"/>
                <a:cs typeface="+mn-cs"/>
              </a:rPr>
              <a:t>/map topic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map_server</a:t>
            </a:r>
            <a:r>
              <a:rPr lang="en-US" altLang="zh-CN" sz="1200" kern="1200" dirty="0" smtClean="0">
                <a:solidFill>
                  <a:schemeClr val="tx1"/>
                </a:solidFill>
                <a:effectLst/>
                <a:latin typeface="+mn-lt"/>
                <a:ea typeface="+mn-ea"/>
                <a:cs typeface="+mn-cs"/>
              </a:rPr>
              <a:t> package</a:t>
            </a:r>
            <a:r>
              <a:rPr lang="zh-CN" altLang="zh-CN" sz="1200" kern="1200" dirty="0" smtClean="0">
                <a:solidFill>
                  <a:schemeClr val="tx1"/>
                </a:solidFill>
                <a:effectLst/>
                <a:latin typeface="+mn-lt"/>
                <a:ea typeface="+mn-ea"/>
                <a:cs typeface="+mn-cs"/>
              </a:rPr>
              <a:t>有两个节点：</a:t>
            </a:r>
          </a:p>
          <a:p>
            <a:r>
              <a:rPr lang="en-US" altLang="zh-CN" sz="1200" kern="1200" dirty="0" smtClean="0">
                <a:solidFill>
                  <a:schemeClr val="tx1"/>
                </a:solidFill>
                <a:effectLst/>
                <a:latin typeface="+mn-lt"/>
                <a:ea typeface="+mn-ea"/>
                <a:cs typeface="+mn-cs"/>
              </a:rPr>
              <a:t>  1.map_server node</a:t>
            </a:r>
            <a:r>
              <a:rPr lang="zh-CN" altLang="zh-CN" sz="1200" kern="1200" dirty="0" smtClean="0">
                <a:solidFill>
                  <a:schemeClr val="tx1"/>
                </a:solidFill>
                <a:effectLst/>
                <a:latin typeface="+mn-lt"/>
                <a:ea typeface="+mn-ea"/>
                <a:cs typeface="+mn-cs"/>
              </a:rPr>
              <a:t>：读取地图信息，并作为</a:t>
            </a:r>
            <a:r>
              <a:rPr lang="en-US" altLang="zh-CN" sz="1200" kern="1200" dirty="0" smtClean="0">
                <a:solidFill>
                  <a:schemeClr val="tx1"/>
                </a:solidFill>
                <a:effectLst/>
                <a:latin typeface="+mn-lt"/>
                <a:ea typeface="+mn-ea"/>
                <a:cs typeface="+mn-cs"/>
              </a:rPr>
              <a:t>ROS service </a:t>
            </a:r>
            <a:r>
              <a:rPr lang="zh-CN" altLang="zh-CN" sz="1200" kern="1200" dirty="0" smtClean="0">
                <a:solidFill>
                  <a:schemeClr val="tx1"/>
                </a:solidFill>
                <a:effectLst/>
                <a:latin typeface="+mn-lt"/>
                <a:ea typeface="+mn-ea"/>
                <a:cs typeface="+mn-cs"/>
              </a:rPr>
              <a:t>为其余节点提供地图数据</a:t>
            </a:r>
          </a:p>
          <a:p>
            <a:r>
              <a:rPr lang="en-US" altLang="zh-CN" sz="1200" kern="1200" dirty="0" smtClean="0">
                <a:solidFill>
                  <a:schemeClr val="tx1"/>
                </a:solidFill>
                <a:effectLst/>
                <a:latin typeface="+mn-lt"/>
                <a:ea typeface="+mn-ea"/>
                <a:cs typeface="+mn-cs"/>
              </a:rPr>
              <a:t>  2.map_saver node</a:t>
            </a:r>
            <a:r>
              <a:rPr lang="zh-CN" altLang="zh-CN" sz="1200" kern="1200" dirty="0" smtClean="0">
                <a:solidFill>
                  <a:schemeClr val="tx1"/>
                </a:solidFill>
                <a:effectLst/>
                <a:latin typeface="+mn-lt"/>
                <a:ea typeface="+mn-ea"/>
                <a:cs typeface="+mn-cs"/>
              </a:rPr>
              <a:t>：保存现有扫描到的地图信息</a:t>
            </a:r>
          </a:p>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16</a:t>
            </a:fld>
            <a:endParaRPr lang="zh-CN" altLang="en-US"/>
          </a:p>
        </p:txBody>
      </p:sp>
    </p:spTree>
    <p:extLst>
      <p:ext uri="{BB962C8B-B14F-4D97-AF65-F5344CB8AC3E}">
        <p14:creationId xmlns:p14="http://schemas.microsoft.com/office/powerpoint/2010/main" val="64560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smtClean="0">
                <a:solidFill>
                  <a:schemeClr val="tx1"/>
                </a:solidFill>
                <a:effectLst/>
                <a:latin typeface="+mn-lt"/>
                <a:ea typeface="+mn-ea"/>
                <a:cs typeface="+mn-cs"/>
              </a:rPr>
              <a:t>Map_server</a:t>
            </a:r>
            <a:r>
              <a:rPr lang="zh-CN" altLang="zh-CN" sz="1200" kern="1200" dirty="0" smtClean="0">
                <a:solidFill>
                  <a:schemeClr val="tx1"/>
                </a:solidFill>
                <a:effectLst/>
                <a:latin typeface="+mn-lt"/>
                <a:ea typeface="+mn-ea"/>
                <a:cs typeface="+mn-cs"/>
              </a:rPr>
              <a:t>这个</a:t>
            </a:r>
            <a:r>
              <a:rPr lang="en-US" altLang="zh-CN" sz="1200" kern="1200" dirty="0" smtClean="0">
                <a:solidFill>
                  <a:schemeClr val="tx1"/>
                </a:solidFill>
                <a:effectLst/>
                <a:latin typeface="+mn-lt"/>
                <a:ea typeface="+mn-ea"/>
                <a:cs typeface="+mn-cs"/>
              </a:rPr>
              <a:t>node</a:t>
            </a:r>
            <a:r>
              <a:rPr lang="zh-CN" altLang="zh-CN" sz="1200" kern="1200" dirty="0" smtClean="0">
                <a:solidFill>
                  <a:schemeClr val="tx1"/>
                </a:solidFill>
                <a:effectLst/>
                <a:latin typeface="+mn-lt"/>
                <a:ea typeface="+mn-ea"/>
                <a:cs typeface="+mn-cs"/>
              </a:rPr>
              <a:t>提供已知的地图信息，或者叫静态地图信息发布的</a:t>
            </a:r>
            <a:r>
              <a:rPr lang="en-US" altLang="zh-CN" sz="1200" kern="1200" dirty="0" smtClean="0">
                <a:solidFill>
                  <a:schemeClr val="tx1"/>
                </a:solidFill>
                <a:effectLst/>
                <a:latin typeface="+mn-lt"/>
                <a:ea typeface="+mn-ea"/>
                <a:cs typeface="+mn-cs"/>
              </a:rPr>
              <a:t>topic</a:t>
            </a:r>
            <a:r>
              <a:rPr lang="zh-CN" altLang="zh-CN" sz="1200" kern="1200" dirty="0" smtClean="0">
                <a:solidFill>
                  <a:schemeClr val="tx1"/>
                </a:solidFill>
                <a:effectLst/>
                <a:latin typeface="+mn-lt"/>
                <a:ea typeface="+mn-ea"/>
                <a:cs typeface="+mn-cs"/>
              </a:rPr>
              <a:t>一个是具体的地图的图像，一个是地图的描述信息。</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这个</a:t>
            </a:r>
            <a:r>
              <a:rPr lang="en-US" altLang="zh-CN" sz="1200" kern="1200" dirty="0" smtClean="0">
                <a:solidFill>
                  <a:schemeClr val="tx1"/>
                </a:solidFill>
                <a:effectLst/>
                <a:latin typeface="+mn-lt"/>
                <a:ea typeface="+mn-ea"/>
                <a:cs typeface="+mn-cs"/>
              </a:rPr>
              <a:t>service</a:t>
            </a:r>
            <a:r>
              <a:rPr lang="zh-CN" altLang="zh-CN" sz="1200" kern="1200" dirty="0" smtClean="0">
                <a:solidFill>
                  <a:schemeClr val="tx1"/>
                </a:solidFill>
                <a:effectLst/>
                <a:latin typeface="+mn-lt"/>
                <a:ea typeface="+mn-ea"/>
                <a:cs typeface="+mn-cs"/>
              </a:rPr>
              <a:t>的类型，它的</a:t>
            </a:r>
            <a:r>
              <a:rPr lang="en-US" altLang="zh-CN" sz="1200" kern="1200" dirty="0" smtClean="0">
                <a:solidFill>
                  <a:schemeClr val="tx1"/>
                </a:solidFill>
                <a:effectLst/>
                <a:latin typeface="+mn-lt"/>
                <a:ea typeface="+mn-ea"/>
                <a:cs typeface="+mn-cs"/>
              </a:rPr>
              <a:t>request</a:t>
            </a:r>
            <a:r>
              <a:rPr lang="zh-CN" altLang="zh-CN" sz="1200" kern="1200" dirty="0" smtClean="0">
                <a:solidFill>
                  <a:schemeClr val="tx1"/>
                </a:solidFill>
                <a:effectLst/>
                <a:latin typeface="+mn-lt"/>
                <a:ea typeface="+mn-ea"/>
                <a:cs typeface="+mn-cs"/>
              </a:rPr>
              <a:t>不用填，直接会</a:t>
            </a:r>
            <a:r>
              <a:rPr lang="en-US" altLang="zh-CN" sz="1200" kern="1200" dirty="0" smtClean="0">
                <a:solidFill>
                  <a:schemeClr val="tx1"/>
                </a:solidFill>
                <a:effectLst/>
                <a:latin typeface="+mn-lt"/>
                <a:ea typeface="+mn-ea"/>
                <a:cs typeface="+mn-cs"/>
              </a:rPr>
              <a:t>response</a:t>
            </a:r>
            <a:r>
              <a:rPr lang="zh-CN" altLang="zh-CN" sz="1200" kern="1200" dirty="0" smtClean="0">
                <a:solidFill>
                  <a:schemeClr val="tx1"/>
                </a:solidFill>
                <a:effectLst/>
                <a:latin typeface="+mn-lt"/>
                <a:ea typeface="+mn-ea"/>
                <a:cs typeface="+mn-cs"/>
              </a:rPr>
              <a:t>给你一张当前的地图。</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然后需要设置一个参数，就是这个</a:t>
            </a:r>
            <a:r>
              <a:rPr lang="en-US" altLang="zh-CN" sz="1200" kern="1200" dirty="0" smtClean="0">
                <a:solidFill>
                  <a:schemeClr val="tx1"/>
                </a:solidFill>
                <a:effectLst/>
                <a:latin typeface="+mn-lt"/>
                <a:ea typeface="+mn-ea"/>
                <a:cs typeface="+mn-cs"/>
              </a:rPr>
              <a:t>map topic</a:t>
            </a:r>
            <a:r>
              <a:rPr lang="zh-CN" altLang="zh-CN" sz="1200" kern="1200" dirty="0" smtClean="0">
                <a:solidFill>
                  <a:schemeClr val="tx1"/>
                </a:solidFill>
                <a:effectLst/>
                <a:latin typeface="+mn-lt"/>
                <a:ea typeface="+mn-ea"/>
                <a:cs typeface="+mn-cs"/>
              </a:rPr>
              <a:t>它的</a:t>
            </a:r>
            <a:r>
              <a:rPr lang="en-US" altLang="zh-CN" sz="1200" kern="1200" dirty="0" smtClean="0">
                <a:solidFill>
                  <a:schemeClr val="tx1"/>
                </a:solidFill>
                <a:effectLst/>
                <a:latin typeface="+mn-lt"/>
                <a:ea typeface="+mn-ea"/>
                <a:cs typeface="+mn-cs"/>
              </a:rPr>
              <a:t>header</a:t>
            </a:r>
            <a:r>
              <a:rPr lang="zh-CN" altLang="zh-CN" sz="1200" kern="1200" dirty="0" smtClean="0">
                <a:solidFill>
                  <a:schemeClr val="tx1"/>
                </a:solidFill>
                <a:effectLst/>
                <a:latin typeface="+mn-lt"/>
                <a:ea typeface="+mn-ea"/>
                <a:cs typeface="+mn-cs"/>
              </a:rPr>
              <a:t>里面的</a:t>
            </a:r>
            <a:r>
              <a:rPr lang="en-US" altLang="zh-CN" sz="1200" kern="1200" dirty="0" smtClean="0">
                <a:solidFill>
                  <a:schemeClr val="tx1"/>
                </a:solidFill>
                <a:effectLst/>
                <a:latin typeface="+mn-lt"/>
                <a:ea typeface="+mn-ea"/>
                <a:cs typeface="+mn-cs"/>
              </a:rPr>
              <a:t>frame</a:t>
            </a:r>
            <a:r>
              <a:rPr lang="zh-CN" altLang="zh-CN" sz="1200" kern="1200" dirty="0" smtClean="0">
                <a:solidFill>
                  <a:schemeClr val="tx1"/>
                </a:solidFill>
                <a:effectLst/>
                <a:latin typeface="+mn-lt"/>
                <a:ea typeface="+mn-ea"/>
                <a:cs typeface="+mn-cs"/>
              </a:rPr>
              <a:t>，也就是他所在</a:t>
            </a:r>
            <a:r>
              <a:rPr lang="en-US" altLang="zh-CN" sz="1200" kern="1200" dirty="0" err="1" smtClean="0">
                <a:solidFill>
                  <a:schemeClr val="tx1"/>
                </a:solidFill>
                <a:effectLst/>
                <a:latin typeface="+mn-lt"/>
                <a:ea typeface="+mn-ea"/>
                <a:cs typeface="+mn-cs"/>
              </a:rPr>
              <a:t>tf</a:t>
            </a:r>
            <a:r>
              <a:rPr lang="zh-CN" altLang="zh-CN" sz="1200" kern="1200" dirty="0" smtClean="0">
                <a:solidFill>
                  <a:schemeClr val="tx1"/>
                </a:solidFill>
                <a:effectLst/>
                <a:latin typeface="+mn-lt"/>
                <a:ea typeface="+mn-ea"/>
                <a:cs typeface="+mn-cs"/>
              </a:rPr>
              <a:t>里面哪个位置，并设置坐标系的名称。</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这个一般默认就是</a:t>
            </a:r>
            <a:r>
              <a:rPr lang="en-US" altLang="zh-CN" sz="1200" kern="1200" dirty="0" smtClean="0">
                <a:solidFill>
                  <a:schemeClr val="tx1"/>
                </a:solidFill>
                <a:effectLst/>
                <a:latin typeface="+mn-lt"/>
                <a:ea typeface="+mn-ea"/>
                <a:cs typeface="+mn-cs"/>
              </a:rPr>
              <a:t>map</a:t>
            </a:r>
            <a:r>
              <a:rPr lang="zh-CN" altLang="zh-CN" sz="1200" kern="1200" dirty="0" smtClean="0">
                <a:solidFill>
                  <a:schemeClr val="tx1"/>
                </a:solidFill>
                <a:effectLst/>
                <a:latin typeface="+mn-lt"/>
                <a:ea typeface="+mn-ea"/>
                <a:cs typeface="+mn-cs"/>
              </a:rPr>
              <a:t>，也不用改。</a:t>
            </a:r>
          </a:p>
          <a:p>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Map_saver</a:t>
            </a:r>
            <a:r>
              <a:rPr lang="zh-CN" altLang="zh-CN" sz="1200" kern="1200" dirty="0" smtClean="0">
                <a:solidFill>
                  <a:schemeClr val="tx1"/>
                </a:solidFill>
                <a:effectLst/>
                <a:latin typeface="+mn-lt"/>
                <a:ea typeface="+mn-ea"/>
                <a:cs typeface="+mn-cs"/>
              </a:rPr>
              <a:t>获取地图数据，并把它写到</a:t>
            </a:r>
            <a:r>
              <a:rPr lang="en-US" altLang="zh-CN" sz="1200" kern="1200" dirty="0" err="1" smtClean="0">
                <a:solidFill>
                  <a:schemeClr val="tx1"/>
                </a:solidFill>
                <a:effectLst/>
                <a:latin typeface="+mn-lt"/>
                <a:ea typeface="+mn-ea"/>
                <a:cs typeface="+mn-cs"/>
              </a:rPr>
              <a:t>map.pgm</a:t>
            </a:r>
            <a:r>
              <a:rPr lang="zh-CN" altLang="zh-CN" sz="1200" kern="1200" dirty="0" smtClean="0">
                <a:solidFill>
                  <a:schemeClr val="tx1"/>
                </a:solidFill>
                <a:effectLst/>
                <a:latin typeface="+mn-lt"/>
                <a:ea typeface="+mn-ea"/>
                <a:cs typeface="+mn-cs"/>
              </a:rPr>
              <a:t>和</a:t>
            </a:r>
            <a:r>
              <a:rPr lang="en-US" altLang="zh-CN" sz="1200" kern="1200" dirty="0" err="1" smtClean="0">
                <a:solidFill>
                  <a:schemeClr val="tx1"/>
                </a:solidFill>
                <a:effectLst/>
                <a:latin typeface="+mn-lt"/>
                <a:ea typeface="+mn-ea"/>
                <a:cs typeface="+mn-cs"/>
              </a:rPr>
              <a:t>map.yaml</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17</a:t>
            </a:fld>
            <a:endParaRPr lang="zh-CN" altLang="en-US"/>
          </a:p>
        </p:txBody>
      </p:sp>
    </p:spTree>
    <p:extLst>
      <p:ext uri="{BB962C8B-B14F-4D97-AF65-F5344CB8AC3E}">
        <p14:creationId xmlns:p14="http://schemas.microsoft.com/office/powerpoint/2010/main" val="1737319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smtClean="0">
                <a:solidFill>
                  <a:schemeClr val="tx1"/>
                </a:solidFill>
                <a:effectLst/>
                <a:latin typeface="+mn-lt"/>
                <a:ea typeface="+mn-ea"/>
                <a:cs typeface="+mn-cs"/>
              </a:rPr>
              <a:t>mapserver</a:t>
            </a:r>
            <a:r>
              <a:rPr lang="zh-CN" altLang="zh-CN" sz="1200" kern="1200" dirty="0" smtClean="0">
                <a:solidFill>
                  <a:schemeClr val="tx1"/>
                </a:solidFill>
                <a:effectLst/>
                <a:latin typeface="+mn-lt"/>
                <a:ea typeface="+mn-ea"/>
                <a:cs typeface="+mn-cs"/>
              </a:rPr>
              <a:t>发布的是两张地图：</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一个是一张地图的照片，</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一个是地图的描述文件，是带有障碍物信息的</a:t>
            </a:r>
            <a:r>
              <a:rPr lang="en-US" altLang="zh-CN" sz="1200" kern="1200" dirty="0" err="1" smtClean="0">
                <a:solidFill>
                  <a:schemeClr val="tx1"/>
                </a:solidFill>
                <a:effectLst/>
                <a:latin typeface="+mn-lt"/>
                <a:ea typeface="+mn-ea"/>
                <a:cs typeface="+mn-cs"/>
              </a:rPr>
              <a:t>OccupancyGrid</a:t>
            </a:r>
            <a:endParaRPr lang="en-US" altLang="zh-CN" sz="1200" kern="1200" dirty="0" smtClean="0">
              <a:solidFill>
                <a:schemeClr val="tx1"/>
              </a:solidFill>
              <a:effectLst/>
              <a:latin typeface="+mn-lt"/>
              <a:ea typeface="+mn-ea"/>
              <a:cs typeface="+mn-cs"/>
            </a:endParaRPr>
          </a:p>
          <a:p>
            <a:pPr latinLnBrk="1"/>
            <a:r>
              <a:rPr lang="en-US" altLang="zh-CN" sz="1200" b="0" i="0" kern="1200" dirty="0" smtClean="0">
                <a:solidFill>
                  <a:schemeClr val="tx1"/>
                </a:solidFill>
                <a:effectLst/>
                <a:latin typeface="+mn-lt"/>
                <a:ea typeface="+mn-ea"/>
                <a:cs typeface="+mn-cs"/>
              </a:rPr>
              <a:t>image: </a:t>
            </a:r>
            <a:r>
              <a:rPr lang="zh-CN" altLang="en-US" sz="1200" b="0" i="0" kern="1200" dirty="0" smtClean="0">
                <a:solidFill>
                  <a:schemeClr val="tx1"/>
                </a:solidFill>
                <a:effectLst/>
                <a:latin typeface="+mn-lt"/>
                <a:ea typeface="+mn-ea"/>
                <a:cs typeface="+mn-cs"/>
              </a:rPr>
              <a:t>到包含占用信息的</a:t>
            </a:r>
            <a:r>
              <a:rPr lang="en-US" altLang="zh-CN" sz="1200" b="0" i="0" kern="1200" dirty="0" smtClean="0">
                <a:solidFill>
                  <a:schemeClr val="tx1"/>
                </a:solidFill>
                <a:effectLst/>
                <a:latin typeface="+mn-lt"/>
                <a:ea typeface="+mn-ea"/>
                <a:cs typeface="+mn-cs"/>
              </a:rPr>
              <a:t>image</a:t>
            </a:r>
            <a:r>
              <a:rPr lang="zh-CN" altLang="en-US" sz="1200" b="0" i="0" kern="1200" dirty="0" smtClean="0">
                <a:solidFill>
                  <a:schemeClr val="tx1"/>
                </a:solidFill>
                <a:effectLst/>
                <a:latin typeface="+mn-lt"/>
                <a:ea typeface="+mn-ea"/>
                <a:cs typeface="+mn-cs"/>
              </a:rPr>
              <a:t>文件的路径；可以是绝对路径，也可以是到</a:t>
            </a:r>
            <a:r>
              <a:rPr lang="en-US" altLang="zh-CN" sz="1200" b="0" i="0" kern="1200" dirty="0" smtClean="0">
                <a:solidFill>
                  <a:schemeClr val="tx1"/>
                </a:solidFill>
                <a:effectLst/>
                <a:latin typeface="+mn-lt"/>
                <a:ea typeface="+mn-ea"/>
                <a:cs typeface="+mn-cs"/>
              </a:rPr>
              <a:t>YAML</a:t>
            </a:r>
            <a:r>
              <a:rPr lang="zh-CN" altLang="en-US" sz="1200" b="0" i="0" kern="1200" dirty="0" smtClean="0">
                <a:solidFill>
                  <a:schemeClr val="tx1"/>
                </a:solidFill>
                <a:effectLst/>
                <a:latin typeface="+mn-lt"/>
                <a:ea typeface="+mn-ea"/>
                <a:cs typeface="+mn-cs"/>
              </a:rPr>
              <a:t>文件的相对路径。</a:t>
            </a:r>
          </a:p>
          <a:p>
            <a:pPr latinLnBrk="1"/>
            <a:r>
              <a:rPr lang="en-US" altLang="zh-CN" sz="1200" b="0" i="0" kern="1200" dirty="0" smtClean="0">
                <a:solidFill>
                  <a:schemeClr val="tx1"/>
                </a:solidFill>
                <a:effectLst/>
                <a:latin typeface="+mn-lt"/>
                <a:ea typeface="+mn-ea"/>
                <a:cs typeface="+mn-cs"/>
              </a:rPr>
              <a:t>resolution</a:t>
            </a:r>
            <a:r>
              <a:rPr lang="zh-CN" altLang="en-US" sz="1200" b="0" i="0" kern="1200" dirty="0" smtClean="0">
                <a:solidFill>
                  <a:schemeClr val="tx1"/>
                </a:solidFill>
                <a:effectLst/>
                <a:latin typeface="+mn-lt"/>
                <a:ea typeface="+mn-ea"/>
                <a:cs typeface="+mn-cs"/>
              </a:rPr>
              <a:t>：地图的分辨率，</a:t>
            </a:r>
            <a:r>
              <a:rPr lang="en-US" altLang="zh-CN" sz="1200" b="0" i="0" kern="1200" dirty="0" smtClean="0">
                <a:solidFill>
                  <a:schemeClr val="tx1"/>
                </a:solidFill>
                <a:effectLst/>
                <a:latin typeface="+mn-lt"/>
                <a:ea typeface="+mn-ea"/>
                <a:cs typeface="+mn-cs"/>
              </a:rPr>
              <a:t>meters/pixel</a:t>
            </a:r>
            <a:endParaRPr lang="zh-CN" altLang="en-US" sz="1200" b="0" i="0" kern="1200" dirty="0" smtClean="0">
              <a:solidFill>
                <a:schemeClr val="tx1"/>
              </a:solidFill>
              <a:effectLst/>
              <a:latin typeface="+mn-lt"/>
              <a:ea typeface="+mn-ea"/>
              <a:cs typeface="+mn-cs"/>
            </a:endParaRPr>
          </a:p>
          <a:p>
            <a:pPr latinLnBrk="1"/>
            <a:r>
              <a:rPr lang="en-US" altLang="zh-CN" sz="1200" b="0" i="0" kern="1200" dirty="0" smtClean="0">
                <a:solidFill>
                  <a:schemeClr val="tx1"/>
                </a:solidFill>
                <a:effectLst/>
                <a:latin typeface="+mn-lt"/>
                <a:ea typeface="+mn-ea"/>
                <a:cs typeface="+mn-cs"/>
              </a:rPr>
              <a:t>origin: </a:t>
            </a:r>
            <a:r>
              <a:rPr lang="zh-CN" altLang="en-US" sz="1200" b="0" i="0" kern="1200" dirty="0" smtClean="0">
                <a:solidFill>
                  <a:schemeClr val="tx1"/>
                </a:solidFill>
                <a:effectLst/>
                <a:latin typeface="+mn-lt"/>
                <a:ea typeface="+mn-ea"/>
                <a:cs typeface="+mn-cs"/>
              </a:rPr>
              <a:t>地图左下角单元</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像素</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维位姿，</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x,y,yaw</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yaw</a:t>
            </a:r>
            <a:r>
              <a:rPr lang="zh-CN" altLang="en-US" sz="1200" b="0" i="0" kern="1200" dirty="0" smtClean="0">
                <a:solidFill>
                  <a:schemeClr val="tx1"/>
                </a:solidFill>
                <a:effectLst/>
                <a:latin typeface="+mn-lt"/>
                <a:ea typeface="+mn-ea"/>
                <a:cs typeface="+mn-cs"/>
              </a:rPr>
              <a:t>逆时针旋转</a:t>
            </a:r>
            <a:r>
              <a:rPr lang="en-US" altLang="zh-CN" sz="1200" b="0" i="0" kern="1200" dirty="0" smtClean="0">
                <a:solidFill>
                  <a:schemeClr val="tx1"/>
                </a:solidFill>
                <a:effectLst/>
                <a:latin typeface="+mn-lt"/>
                <a:ea typeface="+mn-ea"/>
                <a:cs typeface="+mn-cs"/>
              </a:rPr>
              <a:t>(yaw=0</a:t>
            </a:r>
            <a:r>
              <a:rPr lang="zh-CN" altLang="en-US" sz="1200" b="0" i="0" kern="1200" dirty="0" smtClean="0">
                <a:solidFill>
                  <a:schemeClr val="tx1"/>
                </a:solidFill>
                <a:effectLst/>
                <a:latin typeface="+mn-lt"/>
                <a:ea typeface="+mn-ea"/>
                <a:cs typeface="+mn-cs"/>
              </a:rPr>
              <a:t>表示没有旋转</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。系统的很多部分现在忽略</a:t>
            </a:r>
            <a:r>
              <a:rPr lang="en-US" altLang="zh-CN" sz="1200" b="0" i="0" kern="1200" dirty="0" smtClean="0">
                <a:solidFill>
                  <a:schemeClr val="tx1"/>
                </a:solidFill>
                <a:effectLst/>
                <a:latin typeface="+mn-lt"/>
                <a:ea typeface="+mn-ea"/>
                <a:cs typeface="+mn-cs"/>
              </a:rPr>
              <a:t>yaw</a:t>
            </a:r>
            <a:r>
              <a:rPr lang="zh-CN" altLang="en-US" sz="1200" b="0" i="0" kern="1200" dirty="0" smtClean="0">
                <a:solidFill>
                  <a:schemeClr val="tx1"/>
                </a:solidFill>
                <a:effectLst/>
                <a:latin typeface="+mn-lt"/>
                <a:ea typeface="+mn-ea"/>
                <a:cs typeface="+mn-cs"/>
              </a:rPr>
              <a: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negate:</a:t>
            </a:r>
            <a:r>
              <a:rPr lang="zh-CN" altLang="en-US" sz="1200" b="0" i="0" kern="1200" dirty="0" smtClean="0">
                <a:solidFill>
                  <a:schemeClr val="tx1"/>
                </a:solidFill>
                <a:effectLst/>
                <a:latin typeface="+mn-lt"/>
                <a:ea typeface="+mn-ea"/>
                <a:cs typeface="+mn-cs"/>
              </a:rPr>
              <a:t> 不论白色</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黑色，自由</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占用，</a:t>
            </a:r>
            <a:r>
              <a:rPr lang="en-US" altLang="zh-CN" sz="1200" b="0" i="0" kern="1200" dirty="0" smtClean="0">
                <a:solidFill>
                  <a:schemeClr val="tx1"/>
                </a:solidFill>
                <a:effectLst/>
                <a:latin typeface="+mn-lt"/>
                <a:ea typeface="+mn-ea"/>
                <a:cs typeface="+mn-cs"/>
              </a:rPr>
              <a:t>semantics(</a:t>
            </a:r>
            <a:r>
              <a:rPr lang="zh-CN" altLang="en-US" sz="1200" b="0" i="0" kern="1200" dirty="0" smtClean="0">
                <a:solidFill>
                  <a:schemeClr val="tx1"/>
                </a:solidFill>
                <a:effectLst/>
                <a:latin typeface="+mn-lt"/>
                <a:ea typeface="+mn-ea"/>
                <a:cs typeface="+mn-cs"/>
              </a:rPr>
              <a:t>语义</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符号</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是否应该被反转</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200" b="0" i="0" kern="1200" dirty="0" err="1" smtClean="0">
                <a:solidFill>
                  <a:schemeClr val="tx1"/>
                </a:solidFill>
                <a:effectLst/>
                <a:latin typeface="+mn-lt"/>
                <a:ea typeface="+mn-ea"/>
                <a:cs typeface="+mn-cs"/>
              </a:rPr>
              <a:t>occupied_thresh</a:t>
            </a:r>
            <a:r>
              <a:rPr lang="zh-CN" altLang="en-US" sz="1200" b="0" i="0" kern="1200" dirty="0" smtClean="0">
                <a:solidFill>
                  <a:schemeClr val="tx1"/>
                </a:solidFill>
                <a:effectLst/>
                <a:latin typeface="+mn-lt"/>
                <a:ea typeface="+mn-ea"/>
                <a:cs typeface="+mn-cs"/>
              </a:rPr>
              <a:t>：单元占用的概率大于这个阈值则认为完全占用。</a:t>
            </a:r>
          </a:p>
          <a:p>
            <a:pPr latinLnBrk="1"/>
            <a:r>
              <a:rPr lang="en-US" altLang="zh-CN" sz="1200" b="0" i="0" kern="1200" dirty="0" err="1" smtClean="0">
                <a:solidFill>
                  <a:schemeClr val="tx1"/>
                </a:solidFill>
                <a:effectLst/>
                <a:latin typeface="+mn-lt"/>
                <a:ea typeface="+mn-ea"/>
                <a:cs typeface="+mn-cs"/>
              </a:rPr>
              <a:t>free_thresh</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单元占用的概率小于这个阈值则认为完全自由。</a:t>
            </a:r>
          </a:p>
          <a:p>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occ</a:t>
            </a:r>
            <a:r>
              <a:rPr lang="en-US" altLang="zh-CN" sz="1200" kern="1200" dirty="0" smtClean="0">
                <a:solidFill>
                  <a:schemeClr val="tx1"/>
                </a:solidFill>
                <a:effectLst/>
                <a:latin typeface="+mn-lt"/>
                <a:ea typeface="+mn-ea"/>
                <a:cs typeface="+mn-cs"/>
              </a:rPr>
              <a:t> = (255 - </a:t>
            </a:r>
            <a:r>
              <a:rPr lang="en-US" altLang="zh-CN" sz="1200" kern="1200" dirty="0" err="1" smtClean="0">
                <a:solidFill>
                  <a:schemeClr val="tx1"/>
                </a:solidFill>
                <a:effectLst/>
                <a:latin typeface="+mn-lt"/>
                <a:ea typeface="+mn-ea"/>
                <a:cs typeface="+mn-cs"/>
              </a:rPr>
              <a:t>color_avg</a:t>
            </a:r>
            <a:r>
              <a:rPr lang="en-US" altLang="zh-CN" sz="1200" kern="1200" dirty="0" smtClean="0">
                <a:solidFill>
                  <a:schemeClr val="tx1"/>
                </a:solidFill>
                <a:effectLst/>
                <a:latin typeface="+mn-lt"/>
                <a:ea typeface="+mn-ea"/>
                <a:cs typeface="+mn-cs"/>
              </a:rPr>
              <a:t>) / 255.0  color </a:t>
            </a:r>
            <a:r>
              <a:rPr lang="en-US" altLang="zh-CN" sz="1200" kern="1200" dirty="0" err="1" smtClean="0">
                <a:solidFill>
                  <a:schemeClr val="tx1"/>
                </a:solidFill>
                <a:effectLst/>
                <a:latin typeface="+mn-lt"/>
                <a:ea typeface="+mn-ea"/>
                <a:cs typeface="+mn-cs"/>
              </a:rPr>
              <a:t>avg</a:t>
            </a:r>
            <a:r>
              <a:rPr lang="zh-CN" altLang="zh-CN" sz="1200" kern="1200" dirty="0" smtClean="0">
                <a:solidFill>
                  <a:schemeClr val="tx1"/>
                </a:solidFill>
                <a:effectLst/>
                <a:latin typeface="+mn-lt"/>
                <a:ea typeface="+mn-ea"/>
                <a:cs typeface="+mn-cs"/>
              </a:rPr>
              <a:t>表示</a:t>
            </a:r>
            <a:r>
              <a:rPr lang="en-US" altLang="zh-CN" sz="1200" kern="1200" dirty="0" smtClean="0">
                <a:solidFill>
                  <a:schemeClr val="tx1"/>
                </a:solidFill>
                <a:effectLst/>
                <a:latin typeface="+mn-lt"/>
                <a:ea typeface="+mn-ea"/>
                <a:cs typeface="+mn-cs"/>
              </a:rPr>
              <a:t>RGB</a:t>
            </a:r>
            <a:r>
              <a:rPr lang="zh-CN" altLang="zh-CN" sz="1200" kern="1200" dirty="0" smtClean="0">
                <a:solidFill>
                  <a:schemeClr val="tx1"/>
                </a:solidFill>
                <a:effectLst/>
                <a:latin typeface="+mn-lt"/>
                <a:ea typeface="+mn-ea"/>
                <a:cs typeface="+mn-cs"/>
              </a:rPr>
              <a:t>（红绿蓝）三个通道的平均值</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18</a:t>
            </a:fld>
            <a:endParaRPr lang="zh-CN" altLang="en-US"/>
          </a:p>
        </p:txBody>
      </p:sp>
    </p:spTree>
    <p:extLst>
      <p:ext uri="{BB962C8B-B14F-4D97-AF65-F5344CB8AC3E}">
        <p14:creationId xmlns:p14="http://schemas.microsoft.com/office/powerpoint/2010/main" val="860120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Amcl</a:t>
            </a:r>
            <a:r>
              <a:rPr lang="en-US" altLang="zh-CN" sz="1200" kern="1200" dirty="0" smtClean="0">
                <a:solidFill>
                  <a:schemeClr val="tx1"/>
                </a:solidFill>
                <a:effectLst/>
                <a:latin typeface="+mn-lt"/>
                <a:ea typeface="+mn-ea"/>
                <a:cs typeface="+mn-cs"/>
              </a:rPr>
              <a:t> is a probabilistic localization system for a robot moving in 2D. It implements the adaptive (or KLD-sampling) Monte Carlo localization approach (as described by Dieter Fox), which uses a particle filter to track the pose of a robot against a known map.</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wiki</a:t>
            </a:r>
            <a:r>
              <a:rPr lang="zh-CN" altLang="en-US" sz="1200" kern="1200" dirty="0" smtClean="0">
                <a:solidFill>
                  <a:schemeClr val="tx1"/>
                </a:solidFill>
                <a:effectLst/>
                <a:latin typeface="+mn-lt"/>
                <a:ea typeface="+mn-ea"/>
                <a:cs typeface="+mn-cs"/>
              </a:rPr>
              <a:t>上对</a:t>
            </a:r>
            <a:r>
              <a:rPr lang="en-US" altLang="zh-CN" sz="1200" kern="1200" dirty="0" smtClean="0">
                <a:solidFill>
                  <a:schemeClr val="tx1"/>
                </a:solidFill>
                <a:effectLst/>
                <a:latin typeface="+mn-lt"/>
                <a:ea typeface="+mn-ea"/>
                <a:cs typeface="+mn-cs"/>
              </a:rPr>
              <a:t>AMCL</a:t>
            </a:r>
            <a:r>
              <a:rPr lang="zh-CN" altLang="en-US" sz="1200" kern="1200" dirty="0" smtClean="0">
                <a:solidFill>
                  <a:schemeClr val="tx1"/>
                </a:solidFill>
                <a:effectLst/>
                <a:latin typeface="+mn-lt"/>
                <a:ea typeface="+mn-ea"/>
                <a:cs typeface="+mn-cs"/>
              </a:rPr>
              <a:t>的定义</a:t>
            </a:r>
            <a:r>
              <a:rPr lang="zh-CN" altLang="zh-CN" sz="1200" kern="1200" dirty="0" smtClean="0">
                <a:solidFill>
                  <a:schemeClr val="tx1"/>
                </a:solidFill>
                <a:effectLst/>
                <a:latin typeface="+mn-lt"/>
                <a:ea typeface="+mn-ea"/>
                <a:cs typeface="+mn-cs"/>
              </a:rPr>
              <a:t>是</a:t>
            </a:r>
            <a:r>
              <a:rPr lang="en-US" altLang="zh-CN" sz="1200" kern="1200" dirty="0" smtClean="0">
                <a:solidFill>
                  <a:schemeClr val="tx1"/>
                </a:solidFill>
                <a:effectLst/>
                <a:latin typeface="+mn-lt"/>
                <a:ea typeface="+mn-ea"/>
                <a:cs typeface="+mn-cs"/>
              </a:rPr>
              <a:t>2D</a:t>
            </a:r>
            <a:r>
              <a:rPr lang="zh-CN" altLang="zh-CN" sz="1200" kern="1200" dirty="0" smtClean="0">
                <a:solidFill>
                  <a:schemeClr val="tx1"/>
                </a:solidFill>
                <a:effectLst/>
                <a:latin typeface="+mn-lt"/>
                <a:ea typeface="+mn-ea"/>
                <a:cs typeface="+mn-cs"/>
              </a:rPr>
              <a:t>的概率定位系统，输入激光雷达数据、里程计数据，输出机器人在地图中的位姿。用的是自适应蒙特卡洛定位方法，这个方法是在已知地图中使用粒子滤波方法得到位姿的</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19</a:t>
            </a:fld>
            <a:endParaRPr lang="zh-CN" altLang="en-US"/>
          </a:p>
        </p:txBody>
      </p:sp>
    </p:spTree>
    <p:extLst>
      <p:ext uri="{BB962C8B-B14F-4D97-AF65-F5344CB8AC3E}">
        <p14:creationId xmlns:p14="http://schemas.microsoft.com/office/powerpoint/2010/main" val="75954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导航部分的课程主要分五个部分，首先介绍一下整个导航包的框架结构，然后针对其中重要的四个模块进行详细的讲解。</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我们经过前面的章节学习已经知道，</a:t>
            </a:r>
            <a:r>
              <a:rPr lang="zh-CN" altLang="zh-CN" sz="1200" kern="1200" dirty="0" smtClean="0">
                <a:solidFill>
                  <a:schemeClr val="tx1"/>
                </a:solidFill>
                <a:effectLst/>
                <a:latin typeface="+mn-lt"/>
                <a:ea typeface="+mn-ea"/>
                <a:cs typeface="+mn-cs"/>
              </a:rPr>
              <a:t>机器人在未知环境中需要使用激光传感器（或者是深度传感器）进行地图建模，然后根据构建的地图进行导航与定位，在</a:t>
            </a:r>
            <a:r>
              <a:rPr lang="en-US" altLang="zh-CN" sz="1200" kern="1200" dirty="0" smtClean="0">
                <a:solidFill>
                  <a:schemeClr val="tx1"/>
                </a:solidFill>
                <a:effectLst/>
                <a:latin typeface="+mn-lt"/>
                <a:ea typeface="+mn-ea"/>
                <a:cs typeface="+mn-cs"/>
              </a:rPr>
              <a:t>ROS</a:t>
            </a:r>
            <a:r>
              <a:rPr lang="zh-CN" altLang="zh-CN" sz="1200" kern="1200" dirty="0" smtClean="0">
                <a:solidFill>
                  <a:schemeClr val="tx1"/>
                </a:solidFill>
                <a:effectLst/>
                <a:latin typeface="+mn-lt"/>
                <a:ea typeface="+mn-ea"/>
                <a:cs typeface="+mn-cs"/>
              </a:rPr>
              <a:t>中可以利用以下三个功能包集实现自主导航。</a:t>
            </a:r>
          </a:p>
          <a:p>
            <a:r>
              <a:rPr lang="en-US" altLang="zh-CN" sz="1200" kern="1200" dirty="0" err="1" smtClean="0">
                <a:solidFill>
                  <a:schemeClr val="tx1"/>
                </a:solidFill>
                <a:effectLst/>
                <a:latin typeface="+mn-lt"/>
                <a:ea typeface="+mn-ea"/>
                <a:cs typeface="+mn-cs"/>
              </a:rPr>
              <a:t>Moves_base</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根据参照消息进行路径规划，使机器人到达指定位置</a:t>
            </a:r>
            <a:endParaRPr lang="en-US"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Costmap</a:t>
            </a:r>
            <a:r>
              <a:rPr lang="zh-CN" altLang="en-US" sz="1200" kern="1200" dirty="0" smtClean="0">
                <a:solidFill>
                  <a:schemeClr val="tx1"/>
                </a:solidFill>
                <a:effectLst/>
                <a:latin typeface="+mn-lt"/>
                <a:ea typeface="+mn-ea"/>
                <a:cs typeface="+mn-cs"/>
              </a:rPr>
              <a:t>是代价地图</a:t>
            </a:r>
            <a:endParaRPr lang="zh-CN"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未知的环境中，是用</a:t>
            </a:r>
            <a:r>
              <a:rPr lang="en-US" altLang="zh-CN" sz="1200" kern="1200" dirty="0" err="1" smtClean="0">
                <a:solidFill>
                  <a:schemeClr val="tx1"/>
                </a:solidFill>
                <a:effectLst/>
                <a:latin typeface="+mn-lt"/>
                <a:ea typeface="+mn-ea"/>
                <a:cs typeface="+mn-cs"/>
              </a:rPr>
              <a:t>Gmapping</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根据激光数据（或者是深度数据模拟的激光数据）构建地图</a:t>
            </a:r>
            <a:r>
              <a:rPr lang="zh-CN" altLang="en-US" sz="1200" kern="1200" dirty="0" smtClean="0">
                <a:solidFill>
                  <a:schemeClr val="tx1"/>
                </a:solidFill>
                <a:effectLst/>
                <a:latin typeface="+mn-lt"/>
                <a:ea typeface="+mn-ea"/>
                <a:cs typeface="+mn-cs"/>
              </a:rPr>
              <a:t>，已知的环境中，</a:t>
            </a:r>
            <a:r>
              <a:rPr lang="en-US" altLang="zh-CN" sz="1200" kern="1200" dirty="0" err="1" smtClean="0">
                <a:solidFill>
                  <a:schemeClr val="tx1"/>
                </a:solidFill>
                <a:effectLst/>
                <a:latin typeface="+mn-lt"/>
                <a:ea typeface="+mn-ea"/>
                <a:cs typeface="+mn-cs"/>
              </a:rPr>
              <a:t>mapserver</a:t>
            </a:r>
            <a:r>
              <a:rPr lang="zh-CN" altLang="en-US" sz="1200" kern="1200" dirty="0" smtClean="0">
                <a:solidFill>
                  <a:schemeClr val="tx1"/>
                </a:solidFill>
                <a:effectLst/>
                <a:latin typeface="+mn-lt"/>
                <a:ea typeface="+mn-ea"/>
                <a:cs typeface="+mn-cs"/>
              </a:rPr>
              <a:t>直接提供环境地图</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effectLst/>
                <a:latin typeface="+mn-lt"/>
                <a:ea typeface="+mn-ea"/>
                <a:cs typeface="+mn-cs"/>
              </a:rPr>
              <a:t>Amcl</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根据已有地图进行定位</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a:p>
            <a:endParaRPr lang="zh-CN" altLang="zh-CN" sz="1200" kern="1200" dirty="0" smtClean="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2</a:t>
            </a:fld>
            <a:endParaRPr lang="zh-CN" altLang="en-US"/>
          </a:p>
        </p:txBody>
      </p:sp>
    </p:spTree>
    <p:extLst>
      <p:ext uri="{BB962C8B-B14F-4D97-AF65-F5344CB8AC3E}">
        <p14:creationId xmlns:p14="http://schemas.microsoft.com/office/powerpoint/2010/main" val="1759874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蒙特卡罗方法的基本原理及思想如下</a:t>
            </a:r>
          </a:p>
          <a:p>
            <a:r>
              <a:rPr lang="zh-CN" altLang="en-US" sz="1200" kern="1200" dirty="0" smtClean="0">
                <a:solidFill>
                  <a:schemeClr val="tx1"/>
                </a:solidFill>
                <a:effectLst/>
                <a:latin typeface="+mn-lt"/>
                <a:ea typeface="+mn-ea"/>
                <a:cs typeface="+mn-cs"/>
              </a:rPr>
              <a:t>所要求解的问题是某种事件出现的 概率，或者是某个随机变量的期望值时，它们可以通过某种“试验”的方法，得到这种事件出现的频率，或者这个随机变数的平均值，并用它们作为问题的解</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这就是蒙特卡罗方法的基本思想。</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p>
          <a:p>
            <a:r>
              <a:rPr lang="en-US" altLang="zh-CN" sz="1200" kern="1200" dirty="0" smtClean="0">
                <a:solidFill>
                  <a:schemeClr val="tx1"/>
                </a:solidFill>
                <a:effectLst/>
                <a:latin typeface="+mn-lt"/>
                <a:ea typeface="+mn-ea"/>
                <a:cs typeface="+mn-cs"/>
              </a:rPr>
              <a:t>       </a:t>
            </a:r>
            <a:endParaRPr lang="zh-CN" altLang="en-US"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solidFill>
                  <a:prstClr val="black"/>
                </a:solidFill>
              </a:rPr>
              <a:pPr/>
              <a:t>20</a:t>
            </a:fld>
            <a:endParaRPr lang="zh-CN" altLang="en-US">
              <a:solidFill>
                <a:prstClr val="black"/>
              </a:solidFill>
            </a:endParaRPr>
          </a:p>
        </p:txBody>
      </p:sp>
    </p:spTree>
    <p:extLst>
      <p:ext uri="{BB962C8B-B14F-4D97-AF65-F5344CB8AC3E}">
        <p14:creationId xmlns:p14="http://schemas.microsoft.com/office/powerpoint/2010/main" val="12675677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蒙特卡罗方法的基本原理及思想如下</a:t>
            </a:r>
          </a:p>
          <a:p>
            <a:r>
              <a:rPr lang="zh-CN" altLang="en-US" sz="1200" kern="1200" dirty="0" smtClean="0">
                <a:solidFill>
                  <a:schemeClr val="tx1"/>
                </a:solidFill>
                <a:effectLst/>
                <a:latin typeface="+mn-lt"/>
                <a:ea typeface="+mn-ea"/>
                <a:cs typeface="+mn-cs"/>
              </a:rPr>
              <a:t>所要求解的问题是某种事件出现的 概率，或者是某个随机变量的期望值时，它们可以通过某种“试验”的方法，得到这种事件出现的频率，或者这个随机变数的平均值，并用它们作为问题的解</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这就是蒙特卡罗方法的基本思想。</a:t>
            </a:r>
            <a:endParaRPr lang="en-US" altLang="zh-CN" sz="1200" kern="1200" dirty="0" smtClean="0">
              <a:solidFill>
                <a:schemeClr val="tx1"/>
              </a:solidFill>
              <a:effectLst/>
              <a:latin typeface="+mn-lt"/>
              <a:ea typeface="+mn-ea"/>
              <a:cs typeface="+mn-cs"/>
            </a:endParaRPr>
          </a:p>
          <a:p>
            <a:r>
              <a:rPr lang="en-US" altLang="zh-CN" sz="1200" kern="1200" baseline="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我们使用激光传感器，它能够测量机器人各个方向和最近障碍物之间的距离。在每一个时间点，机器人都会获得激光传感器的测量值。如图</a:t>
            </a:r>
            <a:r>
              <a:rPr lang="en-US" altLang="zh-CN" sz="1200" kern="1200" dirty="0" smtClean="0">
                <a:solidFill>
                  <a:schemeClr val="tx1"/>
                </a:solidFill>
                <a:effectLst/>
                <a:latin typeface="+mn-lt"/>
                <a:ea typeface="+mn-ea"/>
                <a:cs typeface="+mn-cs"/>
              </a:rPr>
              <a:t>a</a:t>
            </a:r>
            <a:r>
              <a:rPr lang="zh-CN" altLang="en-US" sz="1200" kern="1200" dirty="0" smtClean="0">
                <a:solidFill>
                  <a:schemeClr val="tx1"/>
                </a:solidFill>
                <a:effectLst/>
                <a:latin typeface="+mn-lt"/>
                <a:ea typeface="+mn-ea"/>
                <a:cs typeface="+mn-cs"/>
              </a:rPr>
              <a:t>，绿色三角形是机器人，红色的线是激光束，黄色的格子是机器人在该激光方向上检测到的最近的障碍物。</a:t>
            </a:r>
            <a:endParaRPr lang="en-US" altLang="zh-CN" sz="1200" kern="1200" dirty="0" smtClean="0">
              <a:solidFill>
                <a:schemeClr val="tx1"/>
              </a:solidFill>
              <a:effectLst/>
              <a:latin typeface="+mn-lt"/>
              <a:ea typeface="+mn-ea"/>
              <a:cs typeface="+mn-cs"/>
            </a:endParaRPr>
          </a:p>
          <a:p>
            <a:r>
              <a:rPr lang="en-US" altLang="zh-CN" sz="1200" kern="1200" baseline="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图</a:t>
            </a:r>
            <a:r>
              <a:rPr lang="en-US" altLang="zh-CN" sz="1200" kern="1200" dirty="0" smtClean="0">
                <a:solidFill>
                  <a:schemeClr val="tx1"/>
                </a:solidFill>
                <a:effectLst/>
                <a:latin typeface="+mn-lt"/>
                <a:ea typeface="+mn-ea"/>
                <a:cs typeface="+mn-cs"/>
              </a:rPr>
              <a:t>b</a:t>
            </a:r>
            <a:r>
              <a:rPr lang="zh-CN" altLang="en-US" sz="1200" kern="1200" dirty="0" smtClean="0">
                <a:solidFill>
                  <a:schemeClr val="tx1"/>
                </a:solidFill>
                <a:effectLst/>
                <a:latin typeface="+mn-lt"/>
                <a:ea typeface="+mn-ea"/>
                <a:cs typeface="+mn-cs"/>
              </a:rPr>
              <a:t>是占据栅格地图（</a:t>
            </a:r>
            <a:r>
              <a:rPr lang="en-US" altLang="zh-CN" sz="1200" kern="1200" dirty="0" smtClean="0">
                <a:solidFill>
                  <a:schemeClr val="tx1"/>
                </a:solidFill>
                <a:effectLst/>
                <a:latin typeface="+mn-lt"/>
                <a:ea typeface="+mn-ea"/>
                <a:cs typeface="+mn-cs"/>
              </a:rPr>
              <a:t>Occupancy Grid Map</a:t>
            </a:r>
            <a:r>
              <a:rPr lang="zh-CN" altLang="en-US" sz="1200" kern="1200" dirty="0" smtClean="0">
                <a:solidFill>
                  <a:schemeClr val="tx1"/>
                </a:solidFill>
                <a:effectLst/>
                <a:latin typeface="+mn-lt"/>
                <a:ea typeface="+mn-ea"/>
                <a:cs typeface="+mn-cs"/>
              </a:rPr>
              <a:t>）。比如，下面的地图中，浅色（白色）的格子表示障碍物，深色（黑色）的格子表示空白位置。</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       那么，在这个时间点，我们要做的就是把机器人放到图</a:t>
            </a:r>
            <a:r>
              <a:rPr lang="en-US" altLang="zh-CN" sz="1200" kern="1200" dirty="0" smtClean="0">
                <a:solidFill>
                  <a:schemeClr val="tx1"/>
                </a:solidFill>
                <a:effectLst/>
                <a:latin typeface="+mn-lt"/>
                <a:ea typeface="+mn-ea"/>
                <a:cs typeface="+mn-cs"/>
              </a:rPr>
              <a:t>c</a:t>
            </a:r>
            <a:r>
              <a:rPr lang="zh-CN" altLang="en-US" sz="1200" kern="1200" dirty="0" smtClean="0">
                <a:solidFill>
                  <a:schemeClr val="tx1"/>
                </a:solidFill>
                <a:effectLst/>
                <a:latin typeface="+mn-lt"/>
                <a:ea typeface="+mn-ea"/>
                <a:cs typeface="+mn-cs"/>
              </a:rPr>
              <a:t>中去，使得激光传感器的读数尽可能符合地图信息，这样，对于一个时间点的定位问题就变成了求解最优函数的问题了。然而这个最优化函数太难求解了（坐标和角度都是连续变化的，而地图是一个一个格子的数值）。</a:t>
            </a:r>
          </a:p>
          <a:p>
            <a:r>
              <a:rPr lang="zh-CN" altLang="en-US" sz="1200" kern="1200" dirty="0" smtClean="0">
                <a:solidFill>
                  <a:schemeClr val="tx1"/>
                </a:solidFill>
                <a:effectLst/>
                <a:latin typeface="+mn-lt"/>
                <a:ea typeface="+mn-ea"/>
                <a:cs typeface="+mn-cs"/>
              </a:rPr>
              <a:t>我们需要注意到两点。第一，对于给定的机器人位置信息，我们可以很轻松地计算出和地图的吻合程度；第二，相邻两个时间点机器人位置的变化不会太大。基于这两点，我们引出蒙特卡罗定位法。这个算法的核心思想是用高斯分布描述机器人位置信息的噪音，用大量的粒子来描述机器人可能的位置。</a:t>
            </a:r>
            <a:endParaRPr lang="en-US" altLang="zh-CN" sz="1200" kern="1200" dirty="0" smtClean="0">
              <a:solidFill>
                <a:schemeClr val="tx1"/>
              </a:solidFill>
              <a:effectLst/>
              <a:latin typeface="+mn-lt"/>
              <a:ea typeface="+mn-ea"/>
              <a:cs typeface="+mn-cs"/>
            </a:endParaRPr>
          </a:p>
          <a:p>
            <a:r>
              <a:rPr lang="en-US" altLang="zh-CN" sz="1200" kern="1200" baseline="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具体来说，假如估测的机器人位置信息为</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x,y</a:t>
            </a:r>
            <a:r>
              <a:rPr lang="en-US" altLang="zh-CN" sz="1200" kern="1200" dirty="0" smtClean="0">
                <a:solidFill>
                  <a:schemeClr val="tx1"/>
                </a:solidFill>
                <a:effectLst/>
                <a:latin typeface="+mn-lt"/>
                <a:ea typeface="+mn-ea"/>
                <a:cs typeface="+mn-cs"/>
              </a:rPr>
              <a:t>,</a:t>
            </a:r>
            <a:r>
              <a:rPr lang="el-GR" altLang="zh-CN" sz="1200" kern="1200" dirty="0" smtClean="0">
                <a:solidFill>
                  <a:schemeClr val="tx1"/>
                </a:solidFill>
                <a:effectLst/>
                <a:latin typeface="+mn-lt"/>
                <a:ea typeface="+mn-ea"/>
                <a:cs typeface="+mn-cs"/>
              </a:rPr>
              <a:t>θ</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x</a:t>
            </a:r>
            <a:r>
              <a:rPr lang="zh-CN" altLang="en-US"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y</a:t>
            </a:r>
            <a:r>
              <a:rPr lang="zh-CN" altLang="en-US" sz="1200" kern="1200" dirty="0" smtClean="0">
                <a:solidFill>
                  <a:schemeClr val="tx1"/>
                </a:solidFill>
                <a:effectLst/>
                <a:latin typeface="+mn-lt"/>
                <a:ea typeface="+mn-ea"/>
                <a:cs typeface="+mn-cs"/>
              </a:rPr>
              <a:t>表示坐标，</a:t>
            </a:r>
            <a:r>
              <a:rPr lang="el-GR" altLang="zh-CN" sz="1200" kern="1200" dirty="0" smtClean="0">
                <a:solidFill>
                  <a:schemeClr val="tx1"/>
                </a:solidFill>
                <a:effectLst/>
                <a:latin typeface="+mn-lt"/>
                <a:ea typeface="+mn-ea"/>
                <a:cs typeface="+mn-cs"/>
              </a:rPr>
              <a:t>θ</a:t>
            </a:r>
            <a:r>
              <a:rPr lang="zh-CN" altLang="en-US" sz="1200" kern="1200" dirty="0" smtClean="0">
                <a:solidFill>
                  <a:schemeClr val="tx1"/>
                </a:solidFill>
                <a:effectLst/>
                <a:latin typeface="+mn-lt"/>
                <a:ea typeface="+mn-ea"/>
                <a:cs typeface="+mn-cs"/>
              </a:rPr>
              <a:t>表示机器人朝向），我们会记录机器人的位置信息符合</a:t>
            </a:r>
            <a:r>
              <a:rPr lang="el-GR" altLang="zh-CN" sz="1200" kern="1200" dirty="0" smtClean="0">
                <a:solidFill>
                  <a:schemeClr val="tx1"/>
                </a:solidFill>
                <a:effectLst/>
                <a:latin typeface="+mn-lt"/>
                <a:ea typeface="+mn-ea"/>
                <a:cs typeface="+mn-cs"/>
              </a:rPr>
              <a:t>μ</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x,y</a:t>
            </a:r>
            <a:r>
              <a:rPr lang="en-US" altLang="zh-CN" sz="1200" kern="1200" dirty="0" smtClean="0">
                <a:solidFill>
                  <a:schemeClr val="tx1"/>
                </a:solidFill>
                <a:effectLst/>
                <a:latin typeface="+mn-lt"/>
                <a:ea typeface="+mn-ea"/>
                <a:cs typeface="+mn-cs"/>
              </a:rPr>
              <a:t>,</a:t>
            </a:r>
            <a:r>
              <a:rPr lang="el-GR" altLang="zh-CN" sz="1200" kern="1200" dirty="0" smtClean="0">
                <a:solidFill>
                  <a:schemeClr val="tx1"/>
                </a:solidFill>
                <a:effectLst/>
                <a:latin typeface="+mn-lt"/>
                <a:ea typeface="+mn-ea"/>
                <a:cs typeface="+mn-cs"/>
              </a:rPr>
              <a:t>θ</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的多元高斯分布。在算法实现中，我们用高斯分布采样出的个粒子来表示机器人的位置。如下左图所示的单元高斯模型，下面蓝色的点是采样的粒子，上面是对应的高斯分布的模型；如图</a:t>
            </a:r>
            <a:r>
              <a:rPr lang="en-US" altLang="zh-CN" sz="1200" kern="1200" dirty="0" smtClean="0">
                <a:solidFill>
                  <a:schemeClr val="tx1"/>
                </a:solidFill>
                <a:effectLst/>
                <a:latin typeface="+mn-lt"/>
                <a:ea typeface="+mn-ea"/>
                <a:cs typeface="+mn-cs"/>
              </a:rPr>
              <a:t>d</a:t>
            </a:r>
            <a:r>
              <a:rPr lang="zh-CN" altLang="en-US" sz="1200" kern="1200" dirty="0" smtClean="0">
                <a:solidFill>
                  <a:schemeClr val="tx1"/>
                </a:solidFill>
                <a:effectLst/>
                <a:latin typeface="+mn-lt"/>
                <a:ea typeface="+mn-ea"/>
                <a:cs typeface="+mn-cs"/>
              </a:rPr>
              <a:t>所示是二元高斯模型采样的情况。</a:t>
            </a: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p>
          <a:p>
            <a:r>
              <a:rPr lang="en-US" altLang="zh-CN" sz="1200" kern="1200" dirty="0" smtClean="0">
                <a:solidFill>
                  <a:schemeClr val="tx1"/>
                </a:solidFill>
                <a:effectLst/>
                <a:latin typeface="+mn-lt"/>
                <a:ea typeface="+mn-ea"/>
                <a:cs typeface="+mn-cs"/>
              </a:rPr>
              <a:t>       </a:t>
            </a:r>
            <a:endParaRPr lang="zh-CN" altLang="en-US"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solidFill>
                  <a:prstClr val="black"/>
                </a:solidFill>
              </a:rPr>
              <a:pPr/>
              <a:t>21</a:t>
            </a:fld>
            <a:endParaRPr lang="zh-CN" altLang="en-US">
              <a:solidFill>
                <a:prstClr val="black"/>
              </a:solidFill>
            </a:endParaRPr>
          </a:p>
        </p:txBody>
      </p:sp>
    </p:spTree>
    <p:extLst>
      <p:ext uri="{BB962C8B-B14F-4D97-AF65-F5344CB8AC3E}">
        <p14:creationId xmlns:p14="http://schemas.microsoft.com/office/powerpoint/2010/main" val="1760485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AMCL(adaptive Monte Carlo Localization)</a:t>
            </a:r>
            <a:r>
              <a:rPr lang="zh-CN" altLang="en-US" sz="1200" kern="1200" dirty="0" smtClean="0">
                <a:solidFill>
                  <a:schemeClr val="tx1"/>
                </a:solidFill>
                <a:effectLst/>
                <a:latin typeface="+mn-lt"/>
                <a:ea typeface="+mn-ea"/>
                <a:cs typeface="+mn-cs"/>
              </a:rPr>
              <a:t>自适应蒙特卡洛定位 ，源于</a:t>
            </a:r>
            <a:r>
              <a:rPr lang="en-US" altLang="zh-CN" sz="1200" kern="1200" dirty="0" smtClean="0">
                <a:solidFill>
                  <a:schemeClr val="tx1"/>
                </a:solidFill>
                <a:effectLst/>
                <a:latin typeface="+mn-lt"/>
                <a:ea typeface="+mn-ea"/>
                <a:cs typeface="+mn-cs"/>
              </a:rPr>
              <a:t>MCL</a:t>
            </a:r>
            <a:r>
              <a:rPr lang="zh-CN" altLang="en-US" sz="1200" kern="1200" dirty="0" smtClean="0">
                <a:solidFill>
                  <a:schemeClr val="tx1"/>
                </a:solidFill>
                <a:effectLst/>
                <a:latin typeface="+mn-lt"/>
                <a:ea typeface="+mn-ea"/>
                <a:cs typeface="+mn-cs"/>
              </a:rPr>
              <a:t>算法的一种升华，一种提高。那么为什么要从</a:t>
            </a:r>
            <a:r>
              <a:rPr lang="en-US" altLang="zh-CN" sz="1200" kern="1200" dirty="0" smtClean="0">
                <a:solidFill>
                  <a:schemeClr val="tx1"/>
                </a:solidFill>
                <a:effectLst/>
                <a:latin typeface="+mn-lt"/>
                <a:ea typeface="+mn-ea"/>
                <a:cs typeface="+mn-cs"/>
              </a:rPr>
              <a:t>MCL</a:t>
            </a:r>
            <a:r>
              <a:rPr lang="zh-CN" altLang="en-US" sz="1200" kern="1200" dirty="0" smtClean="0">
                <a:solidFill>
                  <a:schemeClr val="tx1"/>
                </a:solidFill>
                <a:effectLst/>
                <a:latin typeface="+mn-lt"/>
                <a:ea typeface="+mn-ea"/>
                <a:cs typeface="+mn-cs"/>
              </a:rPr>
              <a:t>上升至</a:t>
            </a:r>
            <a:r>
              <a:rPr lang="en-US" altLang="zh-CN" sz="1200" kern="1200" dirty="0" smtClean="0">
                <a:solidFill>
                  <a:schemeClr val="tx1"/>
                </a:solidFill>
                <a:effectLst/>
                <a:latin typeface="+mn-lt"/>
                <a:ea typeface="+mn-ea"/>
                <a:cs typeface="+mn-cs"/>
              </a:rPr>
              <a:t>AMCL</a:t>
            </a:r>
            <a:r>
              <a:rPr lang="zh-CN" altLang="en-US" sz="1200" kern="1200" dirty="0" smtClean="0">
                <a:solidFill>
                  <a:schemeClr val="tx1"/>
                </a:solidFill>
                <a:effectLst/>
                <a:latin typeface="+mn-lt"/>
                <a:ea typeface="+mn-ea"/>
                <a:cs typeface="+mn-cs"/>
              </a:rPr>
              <a:t>呢？</a:t>
            </a:r>
          </a:p>
          <a:p>
            <a:r>
              <a:rPr lang="zh-CN" altLang="en-US" sz="1200" kern="1200" dirty="0" smtClean="0">
                <a:solidFill>
                  <a:schemeClr val="tx1"/>
                </a:solidFill>
                <a:effectLst/>
                <a:latin typeface="+mn-lt"/>
                <a:ea typeface="+mn-ea"/>
                <a:cs typeface="+mn-cs"/>
              </a:rPr>
              <a:t>那么我们谈谈</a:t>
            </a:r>
            <a:r>
              <a:rPr lang="en-US" altLang="zh-CN" sz="1200" kern="1200" dirty="0" smtClean="0">
                <a:solidFill>
                  <a:schemeClr val="tx1"/>
                </a:solidFill>
                <a:effectLst/>
                <a:latin typeface="+mn-lt"/>
                <a:ea typeface="+mn-ea"/>
                <a:cs typeface="+mn-cs"/>
              </a:rPr>
              <a:t>MCL</a:t>
            </a:r>
            <a:r>
              <a:rPr lang="zh-CN" altLang="en-US" sz="1200" kern="1200" dirty="0" smtClean="0">
                <a:solidFill>
                  <a:schemeClr val="tx1"/>
                </a:solidFill>
                <a:effectLst/>
                <a:latin typeface="+mn-lt"/>
                <a:ea typeface="+mn-ea"/>
                <a:cs typeface="+mn-cs"/>
              </a:rPr>
              <a:t>算法，蒙特卡洛定位适用于局部定位和全局定位两类问题，尽管它相对的年轻，但是已经成为定位领域中的主流算法。</a:t>
            </a:r>
            <a:r>
              <a:rPr lang="en-US" altLang="zh-CN" sz="1200" kern="1200" dirty="0" smtClean="0">
                <a:solidFill>
                  <a:schemeClr val="tx1"/>
                </a:solidFill>
                <a:effectLst/>
                <a:latin typeface="+mn-lt"/>
                <a:ea typeface="+mn-ea"/>
                <a:cs typeface="+mn-cs"/>
              </a:rPr>
              <a:t>MCL</a:t>
            </a:r>
            <a:r>
              <a:rPr lang="zh-CN" altLang="en-US" sz="1200" kern="1200" dirty="0" smtClean="0">
                <a:solidFill>
                  <a:schemeClr val="tx1"/>
                </a:solidFill>
                <a:effectLst/>
                <a:latin typeface="+mn-lt"/>
                <a:ea typeface="+mn-ea"/>
                <a:cs typeface="+mn-cs"/>
              </a:rPr>
              <a:t>以目前的形式解决了全局定位问题，但无法从机器人绑架或全局定位失败中恢复过来。当位置被获取时，其他地方的不正确粒子会逐渐消失。在某种程度上，粒子只能“生存”在一个单一的姿势附近，如果这个姿势恰好不正确，算法就无法恢复。</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我们来看一下简化的</a:t>
            </a:r>
            <a:r>
              <a:rPr lang="en-US" altLang="zh-CN" sz="1200" kern="1200" dirty="0" err="1" smtClean="0">
                <a:solidFill>
                  <a:schemeClr val="tx1"/>
                </a:solidFill>
                <a:effectLst/>
                <a:latin typeface="+mn-lt"/>
                <a:ea typeface="+mn-ea"/>
                <a:cs typeface="+mn-cs"/>
              </a:rPr>
              <a:t>amcl</a:t>
            </a:r>
            <a:r>
              <a:rPr lang="zh-CN" altLang="en-US" sz="1200" kern="1200" dirty="0" smtClean="0">
                <a:solidFill>
                  <a:schemeClr val="tx1"/>
                </a:solidFill>
                <a:effectLst/>
                <a:latin typeface="+mn-lt"/>
                <a:ea typeface="+mn-ea"/>
                <a:cs typeface="+mn-cs"/>
              </a:rPr>
              <a:t>定位原理</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MCL</a:t>
            </a:r>
            <a:r>
              <a:rPr lang="zh-CN" altLang="en-US" sz="1200" kern="1200" dirty="0" smtClean="0">
                <a:solidFill>
                  <a:schemeClr val="tx1"/>
                </a:solidFill>
                <a:effectLst/>
                <a:latin typeface="+mn-lt"/>
                <a:ea typeface="+mn-ea"/>
                <a:cs typeface="+mn-cs"/>
              </a:rPr>
              <a:t>算法和</a:t>
            </a:r>
            <a:r>
              <a:rPr lang="en-US" altLang="zh-CN" sz="1200" kern="1200" dirty="0" smtClean="0">
                <a:solidFill>
                  <a:schemeClr val="tx1"/>
                </a:solidFill>
                <a:effectLst/>
                <a:latin typeface="+mn-lt"/>
                <a:ea typeface="+mn-ea"/>
                <a:cs typeface="+mn-cs"/>
              </a:rPr>
              <a:t>AMCL</a:t>
            </a:r>
            <a:r>
              <a:rPr lang="zh-CN" altLang="en-US" sz="1200" kern="1200" dirty="0" smtClean="0">
                <a:solidFill>
                  <a:schemeClr val="tx1"/>
                </a:solidFill>
                <a:effectLst/>
                <a:latin typeface="+mn-lt"/>
                <a:ea typeface="+mn-ea"/>
                <a:cs typeface="+mn-cs"/>
              </a:rPr>
              <a:t>算法的区别</a:t>
            </a:r>
            <a:r>
              <a:rPr lang="en-US" altLang="zh-CN" sz="1200" kern="1200" dirty="0" smtClean="0">
                <a:solidFill>
                  <a:schemeClr val="tx1"/>
                </a:solidFill>
                <a:effectLst/>
                <a:latin typeface="+mn-lt"/>
                <a:ea typeface="+mn-ea"/>
                <a:cs typeface="+mn-cs"/>
              </a:rPr>
              <a:t>:AMCL</a:t>
            </a:r>
            <a:r>
              <a:rPr lang="zh-CN" altLang="en-US" sz="1200" kern="1200" dirty="0" smtClean="0">
                <a:solidFill>
                  <a:schemeClr val="tx1"/>
                </a:solidFill>
                <a:effectLst/>
                <a:latin typeface="+mn-lt"/>
                <a:ea typeface="+mn-ea"/>
                <a:cs typeface="+mn-cs"/>
              </a:rPr>
              <a:t>算法增加了短期和长期的指数滤波器衰减率</a:t>
            </a:r>
            <a:r>
              <a:rPr lang="en-US" altLang="zh-CN" sz="1200" kern="1200" dirty="0" smtClean="0">
                <a:solidFill>
                  <a:schemeClr val="tx1"/>
                </a:solidFill>
                <a:effectLst/>
                <a:latin typeface="+mn-lt"/>
                <a:ea typeface="+mn-ea"/>
                <a:cs typeface="+mn-cs"/>
              </a:rPr>
              <a:t>αslow</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αfast</a:t>
            </a:r>
            <a:r>
              <a:rPr lang="zh-CN" altLang="en-US" sz="1200" kern="1200" dirty="0" smtClean="0">
                <a:solidFill>
                  <a:schemeClr val="tx1"/>
                </a:solidFill>
                <a:effectLst/>
                <a:latin typeface="+mn-lt"/>
                <a:ea typeface="+mn-ea"/>
                <a:cs typeface="+mn-cs"/>
              </a:rPr>
              <a:t>，换句话说</a:t>
            </a:r>
            <a:r>
              <a:rPr lang="en-US" altLang="zh-CN" sz="1200" kern="1200" dirty="0" smtClean="0">
                <a:solidFill>
                  <a:schemeClr val="tx1"/>
                </a:solidFill>
                <a:effectLst/>
                <a:latin typeface="+mn-lt"/>
                <a:ea typeface="+mn-ea"/>
                <a:cs typeface="+mn-cs"/>
              </a:rPr>
              <a:t>MCL</a:t>
            </a:r>
            <a:r>
              <a:rPr lang="zh-CN" altLang="en-US" sz="1200" kern="1200" dirty="0" smtClean="0">
                <a:solidFill>
                  <a:schemeClr val="tx1"/>
                </a:solidFill>
                <a:effectLst/>
                <a:latin typeface="+mn-lt"/>
                <a:ea typeface="+mn-ea"/>
                <a:cs typeface="+mn-cs"/>
              </a:rPr>
              <a:t>中</a:t>
            </a:r>
            <a:r>
              <a:rPr lang="en-US" altLang="zh-CN" sz="1200" kern="1200" dirty="0" smtClean="0">
                <a:solidFill>
                  <a:schemeClr val="tx1"/>
                </a:solidFill>
                <a:effectLst/>
                <a:latin typeface="+mn-lt"/>
                <a:ea typeface="+mn-ea"/>
                <a:cs typeface="+mn-cs"/>
              </a:rPr>
              <a:t>αslow</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αfast</a:t>
            </a:r>
            <a:r>
              <a:rPr lang="zh-CN" altLang="en-US" sz="1200" kern="1200" dirty="0" smtClean="0">
                <a:solidFill>
                  <a:schemeClr val="tx1"/>
                </a:solidFill>
                <a:effectLst/>
                <a:latin typeface="+mn-lt"/>
                <a:ea typeface="+mn-ea"/>
                <a:cs typeface="+mn-cs"/>
              </a:rPr>
              <a:t>为</a:t>
            </a:r>
            <a:r>
              <a:rPr lang="en-US" altLang="zh-CN" sz="1200" kern="1200" dirty="0" smtClean="0">
                <a:solidFill>
                  <a:schemeClr val="tx1"/>
                </a:solidFill>
                <a:effectLst/>
                <a:latin typeface="+mn-lt"/>
                <a:ea typeface="+mn-ea"/>
                <a:cs typeface="+mn-cs"/>
              </a:rPr>
              <a:t>0</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AMCL</a:t>
            </a:r>
            <a:r>
              <a:rPr lang="zh-CN" altLang="en-US" sz="1200" kern="1200" dirty="0" smtClean="0">
                <a:solidFill>
                  <a:schemeClr val="tx1"/>
                </a:solidFill>
                <a:effectLst/>
                <a:latin typeface="+mn-lt"/>
                <a:ea typeface="+mn-ea"/>
                <a:cs typeface="+mn-cs"/>
              </a:rPr>
              <a:t>中的不为</a:t>
            </a:r>
            <a:r>
              <a:rPr lang="en-US" altLang="zh-CN" sz="1200" kern="1200" dirty="0" smtClean="0">
                <a:solidFill>
                  <a:schemeClr val="tx1"/>
                </a:solidFill>
                <a:effectLst/>
                <a:latin typeface="+mn-lt"/>
                <a:ea typeface="+mn-ea"/>
                <a:cs typeface="+mn-cs"/>
              </a:rPr>
              <a:t>0</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zh-CN" altLang="en-US"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en-US"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3466629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   </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solidFill>
                  <a:prstClr val="black"/>
                </a:solidFill>
              </a:rPr>
              <a:pPr/>
              <a:t>23</a:t>
            </a:fld>
            <a:endParaRPr lang="zh-CN" altLang="en-US">
              <a:solidFill>
                <a:prstClr val="black"/>
              </a:solidFill>
            </a:endParaRPr>
          </a:p>
        </p:txBody>
      </p:sp>
    </p:spTree>
    <p:extLst>
      <p:ext uri="{BB962C8B-B14F-4D97-AF65-F5344CB8AC3E}">
        <p14:creationId xmlns:p14="http://schemas.microsoft.com/office/powerpoint/2010/main" val="40955732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输入信息：</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tf</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tf</a:t>
            </a:r>
            <a:r>
              <a:rPr lang="en-US" altLang="zh-CN" sz="1200" kern="1200" dirty="0" smtClean="0">
                <a:solidFill>
                  <a:schemeClr val="tx1"/>
                </a:solidFill>
                <a:effectLst/>
                <a:latin typeface="+mn-lt"/>
                <a:ea typeface="+mn-ea"/>
                <a:cs typeface="+mn-cs"/>
              </a:rPr>
              <a:t> / </a:t>
            </a:r>
            <a:r>
              <a:rPr lang="en-US" altLang="zh-CN" sz="1200" kern="1200" dirty="0" err="1" smtClean="0">
                <a:solidFill>
                  <a:schemeClr val="tx1"/>
                </a:solidFill>
                <a:effectLst/>
                <a:latin typeface="+mn-lt"/>
                <a:ea typeface="+mn-ea"/>
                <a:cs typeface="+mn-cs"/>
              </a:rPr>
              <a:t>tfMessage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tf</a:t>
            </a:r>
            <a:r>
              <a:rPr lang="zh-CN" altLang="zh-CN" sz="1200" kern="1200" dirty="0" smtClean="0">
                <a:solidFill>
                  <a:schemeClr val="tx1"/>
                </a:solidFill>
                <a:effectLst/>
                <a:latin typeface="+mn-lt"/>
                <a:ea typeface="+mn-ea"/>
                <a:cs typeface="+mn-cs"/>
              </a:rPr>
              <a:t>转换。</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scan </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sensor_msgs</a:t>
            </a:r>
            <a:r>
              <a:rPr lang="en-US" altLang="zh-CN" sz="1200" kern="1200" dirty="0" smtClean="0">
                <a:solidFill>
                  <a:schemeClr val="tx1"/>
                </a:solidFill>
                <a:effectLst/>
                <a:latin typeface="+mn-lt"/>
                <a:ea typeface="+mn-ea"/>
                <a:cs typeface="+mn-cs"/>
              </a:rPr>
              <a:t> / </a:t>
            </a:r>
            <a:r>
              <a:rPr lang="en-US" altLang="zh-CN" sz="1200" kern="1200" dirty="0" err="1" smtClean="0">
                <a:solidFill>
                  <a:schemeClr val="tx1"/>
                </a:solidFill>
                <a:effectLst/>
                <a:latin typeface="+mn-lt"/>
                <a:ea typeface="+mn-ea"/>
                <a:cs typeface="+mn-cs"/>
              </a:rPr>
              <a:t>LaserScan</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激光扫描数据。</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map</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nav_msgs</a:t>
            </a:r>
            <a:r>
              <a:rPr lang="en-US" altLang="zh-CN" sz="1200" kern="1200" dirty="0" smtClean="0">
                <a:solidFill>
                  <a:schemeClr val="tx1"/>
                </a:solidFill>
                <a:effectLst/>
                <a:latin typeface="+mn-lt"/>
                <a:ea typeface="+mn-ea"/>
                <a:cs typeface="+mn-cs"/>
              </a:rPr>
              <a:t> / </a:t>
            </a:r>
            <a:r>
              <a:rPr lang="en-US" altLang="zh-CN" sz="1200" kern="1200" dirty="0" err="1" smtClean="0">
                <a:solidFill>
                  <a:schemeClr val="tx1"/>
                </a:solidFill>
                <a:effectLst/>
                <a:latin typeface="+mn-lt"/>
                <a:ea typeface="+mn-ea"/>
                <a:cs typeface="+mn-cs"/>
              </a:rPr>
              <a:t>OccupancyGrid</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a:t>
            </a:r>
          </a:p>
          <a:p>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initialpose</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geometry_msgs</a:t>
            </a:r>
            <a:r>
              <a:rPr lang="en-US" altLang="zh-CN" sz="1200" kern="1200" dirty="0" smtClean="0">
                <a:solidFill>
                  <a:schemeClr val="tx1"/>
                </a:solidFill>
                <a:effectLst/>
                <a:latin typeface="+mn-lt"/>
                <a:ea typeface="+mn-ea"/>
                <a:cs typeface="+mn-cs"/>
              </a:rPr>
              <a:t> / </a:t>
            </a:r>
            <a:r>
              <a:rPr lang="en-US" altLang="zh-CN" sz="1200" kern="1200" dirty="0" err="1" smtClean="0">
                <a:solidFill>
                  <a:schemeClr val="tx1"/>
                </a:solidFill>
                <a:effectLst/>
                <a:latin typeface="+mn-lt"/>
                <a:ea typeface="+mn-ea"/>
                <a:cs typeface="+mn-cs"/>
              </a:rPr>
              <a:t>PoseWithCovarianceStamped</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用于（重新）初始化粒子滤波器的平均值和协方差。</a:t>
            </a:r>
          </a:p>
          <a:p>
            <a:r>
              <a:rPr lang="zh-CN" altLang="zh-CN" sz="1200" kern="1200" dirty="0" smtClean="0">
                <a:solidFill>
                  <a:schemeClr val="tx1"/>
                </a:solidFill>
                <a:effectLst/>
                <a:latin typeface="+mn-lt"/>
                <a:ea typeface="+mn-ea"/>
                <a:cs typeface="+mn-cs"/>
              </a:rPr>
              <a:t>输出信息：</a:t>
            </a:r>
          </a:p>
          <a:p>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tf</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tf</a:t>
            </a:r>
            <a:r>
              <a:rPr lang="en-US" altLang="zh-CN" sz="1200" kern="1200" dirty="0" smtClean="0">
                <a:solidFill>
                  <a:schemeClr val="tx1"/>
                </a:solidFill>
                <a:effectLst/>
                <a:latin typeface="+mn-lt"/>
                <a:ea typeface="+mn-ea"/>
                <a:cs typeface="+mn-cs"/>
              </a:rPr>
              <a:t> / </a:t>
            </a:r>
            <a:r>
              <a:rPr lang="en-US" altLang="zh-CN" sz="1200" kern="1200" dirty="0" err="1" smtClean="0">
                <a:solidFill>
                  <a:schemeClr val="tx1"/>
                </a:solidFill>
                <a:effectLst/>
                <a:latin typeface="+mn-lt"/>
                <a:ea typeface="+mn-ea"/>
                <a:cs typeface="+mn-cs"/>
              </a:rPr>
              <a:t>tfMessage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从</a:t>
            </a:r>
            <a:r>
              <a:rPr lang="en-US" altLang="zh-CN" sz="1200" kern="1200" dirty="0" err="1" smtClean="0">
                <a:solidFill>
                  <a:schemeClr val="tx1"/>
                </a:solidFill>
                <a:effectLst/>
                <a:latin typeface="+mn-lt"/>
                <a:ea typeface="+mn-ea"/>
                <a:cs typeface="+mn-cs"/>
              </a:rPr>
              <a:t>odom</a:t>
            </a:r>
            <a:r>
              <a:rPr lang="zh-CN" altLang="zh-CN" sz="1200" kern="1200" dirty="0" smtClean="0">
                <a:solidFill>
                  <a:schemeClr val="tx1"/>
                </a:solidFill>
                <a:effectLst/>
                <a:latin typeface="+mn-lt"/>
                <a:ea typeface="+mn-ea"/>
                <a:cs typeface="+mn-cs"/>
              </a:rPr>
              <a:t>发布的</a:t>
            </a:r>
            <a:r>
              <a:rPr lang="en-US" altLang="zh-CN" sz="1200" kern="1200" dirty="0" err="1" smtClean="0">
                <a:solidFill>
                  <a:schemeClr val="tx1"/>
                </a:solidFill>
                <a:effectLst/>
                <a:latin typeface="+mn-lt"/>
                <a:ea typeface="+mn-ea"/>
                <a:cs typeface="+mn-cs"/>
              </a:rPr>
              <a:t>tf</a:t>
            </a:r>
            <a:r>
              <a:rPr lang="zh-CN" altLang="zh-CN" sz="1200" kern="1200" dirty="0" smtClean="0">
                <a:solidFill>
                  <a:schemeClr val="tx1"/>
                </a:solidFill>
                <a:effectLst/>
                <a:latin typeface="+mn-lt"/>
                <a:ea typeface="+mn-ea"/>
                <a:cs typeface="+mn-cs"/>
              </a:rPr>
              <a:t>变换</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amcl_pose</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geometry_msgs</a:t>
            </a:r>
            <a:r>
              <a:rPr lang="en-US" altLang="zh-CN" sz="1200" kern="1200" dirty="0" smtClean="0">
                <a:solidFill>
                  <a:schemeClr val="tx1"/>
                </a:solidFill>
                <a:effectLst/>
                <a:latin typeface="+mn-lt"/>
                <a:ea typeface="+mn-ea"/>
                <a:cs typeface="+mn-cs"/>
              </a:rPr>
              <a:t> / </a:t>
            </a:r>
            <a:r>
              <a:rPr lang="en-US" altLang="zh-CN" sz="1200" kern="1200" dirty="0" err="1" smtClean="0">
                <a:solidFill>
                  <a:schemeClr val="tx1"/>
                </a:solidFill>
                <a:effectLst/>
                <a:latin typeface="+mn-lt"/>
                <a:ea typeface="+mn-ea"/>
                <a:cs typeface="+mn-cs"/>
              </a:rPr>
              <a:t>PoseWithCovarianceStamped</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机器人在地图上的估计姿态，是以协方差的形式表示。</a:t>
            </a:r>
          </a:p>
          <a:p>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particlecloud</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geometry_msgs</a:t>
            </a:r>
            <a:r>
              <a:rPr lang="en-US" altLang="zh-CN" sz="1200" kern="1200" dirty="0" smtClean="0">
                <a:solidFill>
                  <a:schemeClr val="tx1"/>
                </a:solidFill>
                <a:effectLst/>
                <a:latin typeface="+mn-lt"/>
                <a:ea typeface="+mn-ea"/>
                <a:cs typeface="+mn-cs"/>
              </a:rPr>
              <a:t> / </a:t>
            </a:r>
            <a:r>
              <a:rPr lang="en-US" altLang="zh-CN" sz="1200" kern="1200" dirty="0" err="1" smtClean="0">
                <a:solidFill>
                  <a:schemeClr val="tx1"/>
                </a:solidFill>
                <a:effectLst/>
                <a:latin typeface="+mn-lt"/>
                <a:ea typeface="+mn-ea"/>
                <a:cs typeface="+mn-cs"/>
              </a:rPr>
              <a:t>PoseArray</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由</a:t>
            </a:r>
            <a:r>
              <a:rPr lang="zh-CN" altLang="en-US" sz="1200" kern="1200" dirty="0" smtClean="0">
                <a:solidFill>
                  <a:schemeClr val="tx1"/>
                </a:solidFill>
                <a:effectLst/>
                <a:latin typeface="+mn-lt"/>
                <a:ea typeface="+mn-ea"/>
                <a:cs typeface="+mn-cs"/>
              </a:rPr>
              <a:t>粒子滤波</a:t>
            </a:r>
            <a:r>
              <a:rPr lang="zh-CN" altLang="zh-CN" sz="1200" kern="1200" dirty="0" smtClean="0">
                <a:solidFill>
                  <a:schemeClr val="tx1"/>
                </a:solidFill>
                <a:effectLst/>
                <a:latin typeface="+mn-lt"/>
                <a:ea typeface="+mn-ea"/>
                <a:cs typeface="+mn-cs"/>
              </a:rPr>
              <a:t>过滤器</a:t>
            </a:r>
            <a:r>
              <a:rPr lang="zh-CN" altLang="en-US" sz="1200" kern="1200" dirty="0" smtClean="0">
                <a:solidFill>
                  <a:schemeClr val="tx1"/>
                </a:solidFill>
                <a:effectLst/>
                <a:latin typeface="+mn-lt"/>
                <a:ea typeface="+mn-ea"/>
                <a:cs typeface="+mn-cs"/>
              </a:rPr>
              <a:t>生成</a:t>
            </a:r>
            <a:r>
              <a:rPr lang="zh-CN" altLang="zh-CN" sz="1200" kern="1200" dirty="0" smtClean="0">
                <a:solidFill>
                  <a:schemeClr val="tx1"/>
                </a:solidFill>
                <a:effectLst/>
                <a:latin typeface="+mn-lt"/>
                <a:ea typeface="+mn-ea"/>
                <a:cs typeface="+mn-cs"/>
              </a:rPr>
              <a:t>的姿态估计集合。</a:t>
            </a:r>
          </a:p>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24</a:t>
            </a:fld>
            <a:endParaRPr lang="zh-CN" altLang="en-US"/>
          </a:p>
        </p:txBody>
      </p:sp>
    </p:spTree>
    <p:extLst>
      <p:ext uri="{BB962C8B-B14F-4D97-AF65-F5344CB8AC3E}">
        <p14:creationId xmlns:p14="http://schemas.microsoft.com/office/powerpoint/2010/main" val="1617508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   那么，在导航中，我们既然有了里程计，那么我们为什么要使用</a:t>
            </a:r>
            <a:r>
              <a:rPr lang="en-US" altLang="zh-CN" sz="1200" kern="1200" dirty="0" smtClean="0">
                <a:solidFill>
                  <a:schemeClr val="tx1"/>
                </a:solidFill>
                <a:effectLst/>
                <a:latin typeface="+mn-lt"/>
                <a:ea typeface="+mn-ea"/>
                <a:cs typeface="+mn-cs"/>
              </a:rPr>
              <a:t>AMCL</a:t>
            </a:r>
            <a:r>
              <a:rPr lang="zh-CN" altLang="en-US" sz="1200" kern="1200" dirty="0" smtClean="0">
                <a:solidFill>
                  <a:schemeClr val="tx1"/>
                </a:solidFill>
                <a:effectLst/>
                <a:latin typeface="+mn-lt"/>
                <a:ea typeface="+mn-ea"/>
                <a:cs typeface="+mn-cs"/>
              </a:rPr>
              <a:t>进行定位呢</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如图所示，如果里程计没有误差的情况下，我们可以直接使用里程计信息（上半图）推算出机器人（</a:t>
            </a:r>
            <a:r>
              <a:rPr lang="en-US" altLang="zh-CN" sz="1200" kern="1200" dirty="0" err="1" smtClean="0">
                <a:solidFill>
                  <a:schemeClr val="tx1"/>
                </a:solidFill>
                <a:effectLst/>
                <a:latin typeface="+mn-lt"/>
                <a:ea typeface="+mn-ea"/>
                <a:cs typeface="+mn-cs"/>
              </a:rPr>
              <a:t>base_frame</a:t>
            </a:r>
            <a:r>
              <a:rPr lang="zh-CN" altLang="zh-CN" sz="1200" kern="1200" dirty="0" smtClean="0">
                <a:solidFill>
                  <a:schemeClr val="tx1"/>
                </a:solidFill>
                <a:effectLst/>
                <a:latin typeface="+mn-lt"/>
                <a:ea typeface="+mn-ea"/>
                <a:cs typeface="+mn-cs"/>
              </a:rPr>
              <a:t>）相对里程计坐标系的位置。但现实情况，里程计存在漂移以及无法忽略的累计误差，所以</a:t>
            </a:r>
            <a:r>
              <a:rPr lang="en-US" altLang="zh-CN" sz="1200" kern="1200" dirty="0" smtClean="0">
                <a:solidFill>
                  <a:schemeClr val="tx1"/>
                </a:solidFill>
                <a:effectLst/>
                <a:latin typeface="+mn-lt"/>
                <a:ea typeface="+mn-ea"/>
                <a:cs typeface="+mn-cs"/>
              </a:rPr>
              <a:t>AMCL</a:t>
            </a:r>
            <a:r>
              <a:rPr lang="zh-CN" altLang="zh-CN" sz="1200" kern="1200" dirty="0" smtClean="0">
                <a:solidFill>
                  <a:schemeClr val="tx1"/>
                </a:solidFill>
                <a:effectLst/>
                <a:latin typeface="+mn-lt"/>
                <a:ea typeface="+mn-ea"/>
                <a:cs typeface="+mn-cs"/>
              </a:rPr>
              <a:t>采用下半图的方法，即先根据里程计信息初步定位</a:t>
            </a:r>
            <a:r>
              <a:rPr lang="en-US" altLang="zh-CN" sz="1200" kern="1200" dirty="0" err="1" smtClean="0">
                <a:solidFill>
                  <a:schemeClr val="tx1"/>
                </a:solidFill>
                <a:effectLst/>
                <a:latin typeface="+mn-lt"/>
                <a:ea typeface="+mn-ea"/>
                <a:cs typeface="+mn-cs"/>
              </a:rPr>
              <a:t>base_frame</a:t>
            </a:r>
            <a:r>
              <a:rPr lang="zh-CN" altLang="zh-CN" sz="1200" kern="1200" dirty="0" smtClean="0">
                <a:solidFill>
                  <a:schemeClr val="tx1"/>
                </a:solidFill>
                <a:effectLst/>
                <a:latin typeface="+mn-lt"/>
                <a:ea typeface="+mn-ea"/>
                <a:cs typeface="+mn-cs"/>
              </a:rPr>
              <a:t>，然后通过测量模型得到</a:t>
            </a:r>
            <a:r>
              <a:rPr lang="en-US" altLang="zh-CN" sz="1200" kern="1200" dirty="0" err="1" smtClean="0">
                <a:solidFill>
                  <a:schemeClr val="tx1"/>
                </a:solidFill>
                <a:effectLst/>
                <a:latin typeface="+mn-lt"/>
                <a:ea typeface="+mn-ea"/>
                <a:cs typeface="+mn-cs"/>
              </a:rPr>
              <a:t>base_frame</a:t>
            </a:r>
            <a:r>
              <a:rPr lang="zh-CN" altLang="zh-CN" sz="1200" kern="1200" dirty="0" smtClean="0">
                <a:solidFill>
                  <a:schemeClr val="tx1"/>
                </a:solidFill>
                <a:effectLst/>
                <a:latin typeface="+mn-lt"/>
                <a:ea typeface="+mn-ea"/>
                <a:cs typeface="+mn-cs"/>
              </a:rPr>
              <a:t>相对于</a:t>
            </a:r>
            <a:r>
              <a:rPr lang="en-US" altLang="zh-CN" sz="1200" kern="1200" dirty="0" err="1" smtClean="0">
                <a:solidFill>
                  <a:schemeClr val="tx1"/>
                </a:solidFill>
                <a:effectLst/>
                <a:latin typeface="+mn-lt"/>
                <a:ea typeface="+mn-ea"/>
                <a:cs typeface="+mn-cs"/>
              </a:rPr>
              <a:t>map_frame</a:t>
            </a:r>
            <a:r>
              <a:rPr lang="zh-CN" altLang="zh-CN" sz="1200" kern="1200" dirty="0" smtClean="0">
                <a:solidFill>
                  <a:schemeClr val="tx1"/>
                </a:solidFill>
                <a:effectLst/>
                <a:latin typeface="+mn-lt"/>
                <a:ea typeface="+mn-ea"/>
                <a:cs typeface="+mn-cs"/>
              </a:rPr>
              <a:t>（全局地图坐标系），也就知道了机器人在地图中的位姿。（注意，这里虽然估计的是</a:t>
            </a:r>
            <a:r>
              <a:rPr lang="en-US" altLang="zh-CN" sz="1200" kern="1200" dirty="0" smtClean="0">
                <a:solidFill>
                  <a:schemeClr val="tx1"/>
                </a:solidFill>
                <a:effectLst/>
                <a:latin typeface="+mn-lt"/>
                <a:ea typeface="+mn-ea"/>
                <a:cs typeface="+mn-cs"/>
              </a:rPr>
              <a:t>base</a:t>
            </a:r>
            <a:r>
              <a:rPr lang="zh-CN" altLang="zh-CN" sz="1200" kern="1200" dirty="0" smtClean="0">
                <a:solidFill>
                  <a:schemeClr val="tx1"/>
                </a:solidFill>
                <a:effectLst/>
                <a:latin typeface="+mn-lt"/>
                <a:ea typeface="+mn-ea"/>
                <a:cs typeface="+mn-cs"/>
              </a:rPr>
              <a:t>到</a:t>
            </a:r>
            <a:r>
              <a:rPr lang="en-US" altLang="zh-CN" sz="1200" kern="1200" dirty="0" smtClean="0">
                <a:solidFill>
                  <a:schemeClr val="tx1"/>
                </a:solidFill>
                <a:effectLst/>
                <a:latin typeface="+mn-lt"/>
                <a:ea typeface="+mn-ea"/>
                <a:cs typeface="+mn-cs"/>
              </a:rPr>
              <a:t>map</a:t>
            </a:r>
            <a:r>
              <a:rPr lang="zh-CN" altLang="zh-CN" sz="1200" kern="1200" dirty="0" smtClean="0">
                <a:solidFill>
                  <a:schemeClr val="tx1"/>
                </a:solidFill>
                <a:effectLst/>
                <a:latin typeface="+mn-lt"/>
                <a:ea typeface="+mn-ea"/>
                <a:cs typeface="+mn-cs"/>
              </a:rPr>
              <a:t>的转换，但最后发布的是</a:t>
            </a:r>
            <a:r>
              <a:rPr lang="en-US" altLang="zh-CN" sz="1200" kern="1200" dirty="0" smtClean="0">
                <a:solidFill>
                  <a:schemeClr val="tx1"/>
                </a:solidFill>
                <a:effectLst/>
                <a:latin typeface="+mn-lt"/>
                <a:ea typeface="+mn-ea"/>
                <a:cs typeface="+mn-cs"/>
              </a:rPr>
              <a:t>map</a:t>
            </a:r>
            <a:r>
              <a:rPr lang="zh-CN" altLang="zh-CN" sz="1200" kern="1200" dirty="0" smtClean="0">
                <a:solidFill>
                  <a:schemeClr val="tx1"/>
                </a:solidFill>
                <a:effectLst/>
                <a:latin typeface="+mn-lt"/>
                <a:ea typeface="+mn-ea"/>
                <a:cs typeface="+mn-cs"/>
              </a:rPr>
              <a:t>到</a:t>
            </a:r>
            <a:r>
              <a:rPr lang="en-US" altLang="zh-CN" sz="1200" kern="1200" dirty="0" err="1" smtClean="0">
                <a:solidFill>
                  <a:schemeClr val="tx1"/>
                </a:solidFill>
                <a:effectLst/>
                <a:latin typeface="+mn-lt"/>
                <a:ea typeface="+mn-ea"/>
                <a:cs typeface="+mn-cs"/>
              </a:rPr>
              <a:t>odom</a:t>
            </a:r>
            <a:r>
              <a:rPr lang="zh-CN" altLang="zh-CN" sz="1200" kern="1200" dirty="0" smtClean="0">
                <a:solidFill>
                  <a:schemeClr val="tx1"/>
                </a:solidFill>
                <a:effectLst/>
                <a:latin typeface="+mn-lt"/>
                <a:ea typeface="+mn-ea"/>
                <a:cs typeface="+mn-cs"/>
              </a:rPr>
              <a:t>的转换，可以理解为里程计的漂移。）</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具体算法通过实训例子来体现定位效果，这里不展开叙述。</a:t>
            </a:r>
          </a:p>
          <a:p>
            <a:r>
              <a:rPr lang="en-US" altLang="zh-CN" sz="1200" kern="1200" dirty="0" smtClean="0">
                <a:solidFill>
                  <a:schemeClr val="tx1"/>
                </a:solidFill>
                <a:effectLst/>
                <a:latin typeface="+mn-lt"/>
                <a:ea typeface="+mn-ea"/>
                <a:cs typeface="+mn-cs"/>
              </a:rPr>
              <a:t>   </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25</a:t>
            </a:fld>
            <a:endParaRPr lang="zh-CN" altLang="en-US"/>
          </a:p>
        </p:txBody>
      </p:sp>
    </p:spTree>
    <p:extLst>
      <p:ext uri="{BB962C8B-B14F-4D97-AF65-F5344CB8AC3E}">
        <p14:creationId xmlns:p14="http://schemas.microsoft.com/office/powerpoint/2010/main" val="3596764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好的，到这里</a:t>
            </a:r>
            <a:r>
              <a:rPr kumimoji="1" lang="en-US" altLang="zh-CN" dirty="0" smtClean="0"/>
              <a:t>navigation</a:t>
            </a:r>
            <a:r>
              <a:rPr kumimoji="1" lang="zh-CN" altLang="en-US" dirty="0" smtClean="0"/>
              <a:t>理论授课的章节就结束了，请同学们结合实训章节，动手操作，来对这部分的内容加深理解，谢谢大家！</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26</a:t>
            </a:fld>
            <a:endParaRPr lang="zh-CN" altLang="en-US"/>
          </a:p>
        </p:txBody>
      </p:sp>
    </p:spTree>
    <p:extLst>
      <p:ext uri="{BB962C8B-B14F-4D97-AF65-F5344CB8AC3E}">
        <p14:creationId xmlns:p14="http://schemas.microsoft.com/office/powerpoint/2010/main" val="2047618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第一章节</a:t>
            </a:r>
            <a:r>
              <a:rPr kumimoji="1" lang="zh-CN" altLang="en-US" baseline="0" dirty="0" smtClean="0"/>
              <a:t> </a:t>
            </a:r>
            <a:r>
              <a:rPr kumimoji="1" lang="en-US" altLang="zh-CN" baseline="0" dirty="0" smtClean="0"/>
              <a:t>Navigation</a:t>
            </a:r>
            <a:r>
              <a:rPr kumimoji="1" lang="zh-CN" altLang="en-US" baseline="0" dirty="0" smtClean="0"/>
              <a:t> </a:t>
            </a:r>
            <a:r>
              <a:rPr kumimoji="1" lang="en-US" altLang="zh-CN" baseline="0" dirty="0" smtClean="0"/>
              <a:t>stack</a:t>
            </a:r>
            <a:r>
              <a:rPr kumimoji="1" lang="zh-CN" altLang="en-US" baseline="0" dirty="0" smtClean="0"/>
              <a:t>部分的学习</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3</a:t>
            </a:fld>
            <a:endParaRPr lang="zh-CN" altLang="en-US"/>
          </a:p>
        </p:txBody>
      </p:sp>
    </p:spTree>
    <p:extLst>
      <p:ext uri="{BB962C8B-B14F-4D97-AF65-F5344CB8AC3E}">
        <p14:creationId xmlns:p14="http://schemas.microsoft.com/office/powerpoint/2010/main" val="1438747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我们先来看机器人运动控制系统的架构</a:t>
            </a:r>
          </a:p>
          <a:p>
            <a:r>
              <a:rPr lang="zh-CN" altLang="zh-CN" sz="1200" kern="1200" dirty="0" smtClean="0">
                <a:solidFill>
                  <a:schemeClr val="tx1"/>
                </a:solidFill>
                <a:effectLst/>
                <a:latin typeface="+mn-lt"/>
                <a:ea typeface="+mn-ea"/>
                <a:cs typeface="+mn-cs"/>
              </a:rPr>
              <a:t>关于机器人运动控制系统架构，从低到高依次是：</a:t>
            </a:r>
            <a:r>
              <a:rPr lang="en-US" altLang="zh-CN" sz="1200" kern="1200" dirty="0" smtClean="0">
                <a:solidFill>
                  <a:schemeClr val="tx1"/>
                </a:solidFill>
                <a:effectLst/>
                <a:latin typeface="+mn-lt"/>
                <a:ea typeface="+mn-ea"/>
                <a:cs typeface="+mn-cs"/>
              </a:rPr>
              <a:t>motor controllers </a:t>
            </a:r>
            <a:r>
              <a:rPr lang="en-US" altLang="zh-CN" sz="1200" kern="1200" dirty="0" err="1" smtClean="0">
                <a:solidFill>
                  <a:schemeClr val="tx1"/>
                </a:solidFill>
                <a:effectLst/>
                <a:latin typeface="+mn-lt"/>
                <a:ea typeface="+mn-ea"/>
                <a:cs typeface="+mn-cs"/>
              </a:rPr>
              <a:t>anddrivers</a:t>
            </a:r>
            <a:r>
              <a:rPr lang="en-US" altLang="zh-CN" sz="1200" kern="1200" dirty="0" smtClean="0">
                <a:solidFill>
                  <a:schemeClr val="tx1"/>
                </a:solidFill>
                <a:effectLst/>
                <a:latin typeface="+mn-lt"/>
                <a:ea typeface="+mn-ea"/>
                <a:cs typeface="+mn-cs"/>
              </a:rPr>
              <a:t>-&gt; ROS base controller -&gt;Frame-Base Motion</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move_base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-&gt;Frame-Base Motion</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gmapping</a:t>
            </a:r>
            <a:r>
              <a:rPr lang="en-US" altLang="zh-CN" sz="1200" kern="1200" dirty="0" smtClean="0">
                <a:solidFill>
                  <a:schemeClr val="tx1"/>
                </a:solidFill>
                <a:effectLst/>
                <a:latin typeface="+mn-lt"/>
                <a:ea typeface="+mn-ea"/>
                <a:cs typeface="+mn-cs"/>
              </a:rPr>
              <a:t> + </a:t>
            </a:r>
            <a:r>
              <a:rPr lang="en-US" altLang="zh-CN" sz="1200" kern="1200" dirty="0" err="1" smtClean="0">
                <a:solidFill>
                  <a:schemeClr val="tx1"/>
                </a:solidFill>
                <a:effectLst/>
                <a:latin typeface="+mn-lt"/>
                <a:ea typeface="+mn-ea"/>
                <a:cs typeface="+mn-cs"/>
              </a:rPr>
              <a:t>amcl</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-&gt;Semantic Goals</a:t>
            </a:r>
            <a:r>
              <a:rPr lang="zh-CN" altLang="zh-CN" sz="1200" kern="1200" dirty="0" smtClean="0">
                <a:solidFill>
                  <a:schemeClr val="tx1"/>
                </a:solidFill>
                <a:effectLst/>
                <a:latin typeface="+mn-lt"/>
                <a:ea typeface="+mn-ea"/>
                <a:cs typeface="+mn-cs"/>
              </a:rPr>
              <a:t>。总结起来如图所示。</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其实，可以理解为以下几个问题：电机如何控制？机器人怎么跟上位机连接，如何传送数据？如何进行路径规划？如何建立环境地图？如何设定运动的目标？我们可以把这些问题分为三个层次。</a:t>
            </a:r>
          </a:p>
          <a:p>
            <a:r>
              <a:rPr lang="en-US" altLang="zh-CN" sz="1200" b="1" kern="1200" dirty="0" smtClean="0">
                <a:solidFill>
                  <a:schemeClr val="tx1"/>
                </a:solidFill>
                <a:effectLst/>
                <a:latin typeface="+mn-lt"/>
                <a:ea typeface="+mn-ea"/>
                <a:cs typeface="+mn-cs"/>
              </a:rPr>
              <a:t>1.</a:t>
            </a:r>
            <a:r>
              <a:rPr lang="zh-CN" altLang="zh-CN" sz="1200" b="1" kern="1200" dirty="0" smtClean="0">
                <a:solidFill>
                  <a:schemeClr val="tx1"/>
                </a:solidFill>
                <a:effectLst/>
                <a:latin typeface="+mn-lt"/>
                <a:ea typeface="+mn-ea"/>
                <a:cs typeface="+mn-cs"/>
              </a:rPr>
              <a:t>最底层：</a:t>
            </a:r>
            <a:r>
              <a:rPr lang="zh-CN" altLang="zh-CN" sz="1200" kern="1200" dirty="0" smtClean="0">
                <a:solidFill>
                  <a:schemeClr val="tx1"/>
                </a:solidFill>
                <a:effectLst/>
                <a:latin typeface="+mn-lt"/>
                <a:ea typeface="+mn-ea"/>
                <a:cs typeface="+mn-cs"/>
              </a:rPr>
              <a:t>机器人本身的电机驱动和控制部分，驱动器接收的是电机左右轮期望速度，根据期望速度对左右轮分别进行</a:t>
            </a:r>
            <a:r>
              <a:rPr lang="en-US" altLang="zh-CN" sz="1200" kern="1200" dirty="0" smtClean="0">
                <a:solidFill>
                  <a:schemeClr val="tx1"/>
                </a:solidFill>
                <a:effectLst/>
                <a:latin typeface="+mn-lt"/>
                <a:ea typeface="+mn-ea"/>
                <a:cs typeface="+mn-cs"/>
              </a:rPr>
              <a:t> PID</a:t>
            </a:r>
            <a:r>
              <a:rPr lang="zh-CN" altLang="zh-CN" sz="1200" kern="1200" dirty="0" smtClean="0">
                <a:solidFill>
                  <a:schemeClr val="tx1"/>
                </a:solidFill>
                <a:effectLst/>
                <a:latin typeface="+mn-lt"/>
                <a:ea typeface="+mn-ea"/>
                <a:cs typeface="+mn-cs"/>
              </a:rPr>
              <a:t>控速。同时，定时采样电机码盘值，并转化为左右轮速度值上传给电机控制器。控制器将左右轮的速度值，结合机器人的运动学模型，用航迹推演法推算出机器人当前的速度，包括线速度和角速度。</a:t>
            </a:r>
            <a:endParaRPr lang="en-US" altLang="zh-CN" sz="1200" kern="1200" dirty="0" smtClean="0">
              <a:solidFill>
                <a:schemeClr val="tx1"/>
              </a:solidFill>
              <a:effectLst/>
              <a:latin typeface="+mn-lt"/>
              <a:ea typeface="+mn-ea"/>
              <a:cs typeface="+mn-cs"/>
            </a:endParaRPr>
          </a:p>
          <a:p>
            <a:r>
              <a:rPr lang="en-US" altLang="zh-CN" sz="1200" b="1" kern="1200" dirty="0" smtClean="0">
                <a:solidFill>
                  <a:schemeClr val="tx1"/>
                </a:solidFill>
                <a:effectLst/>
                <a:latin typeface="+mn-lt"/>
                <a:ea typeface="+mn-ea"/>
                <a:cs typeface="+mn-cs"/>
              </a:rPr>
              <a:t>2.</a:t>
            </a:r>
            <a:r>
              <a:rPr lang="zh-CN" altLang="zh-CN" sz="1200" b="1" kern="1200" dirty="0" smtClean="0">
                <a:solidFill>
                  <a:schemeClr val="tx1"/>
                </a:solidFill>
                <a:effectLst/>
                <a:latin typeface="+mn-lt"/>
                <a:ea typeface="+mn-ea"/>
                <a:cs typeface="+mn-cs"/>
              </a:rPr>
              <a:t>中间通信层：</a:t>
            </a:r>
            <a:r>
              <a:rPr lang="zh-CN" altLang="zh-CN" sz="1200" kern="1200" dirty="0" smtClean="0">
                <a:solidFill>
                  <a:schemeClr val="tx1"/>
                </a:solidFill>
                <a:effectLst/>
                <a:latin typeface="+mn-lt"/>
                <a:ea typeface="+mn-ea"/>
                <a:cs typeface="+mn-cs"/>
              </a:rPr>
              <a:t>电脑端和机器人平台的控制通信。电脑将发出的速度指令传给平台的控制部分，以及电脑端接受控制部分的当前速度，然后发布</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odom</a:t>
            </a:r>
            <a:r>
              <a:rPr lang="en-US" altLang="zh-CN" sz="1200" kern="1200" dirty="0" smtClean="0">
                <a:solidFill>
                  <a:schemeClr val="tx1"/>
                </a:solidFill>
                <a:effectLst/>
                <a:latin typeface="+mn-lt"/>
                <a:ea typeface="+mn-ea"/>
                <a:cs typeface="+mn-cs"/>
              </a:rPr>
              <a:t> topic</a:t>
            </a:r>
            <a:r>
              <a:rPr lang="zh-CN" altLang="zh-CN" sz="1200" kern="1200" dirty="0" smtClean="0">
                <a:solidFill>
                  <a:schemeClr val="tx1"/>
                </a:solidFill>
                <a:effectLst/>
                <a:latin typeface="+mn-lt"/>
                <a:ea typeface="+mn-ea"/>
                <a:cs typeface="+mn-cs"/>
              </a:rPr>
              <a:t>，让其他节点订阅，从而进行机器人位置估计。</a:t>
            </a:r>
          </a:p>
          <a:p>
            <a:r>
              <a:rPr lang="en-US" altLang="zh-CN" sz="1200" b="1" kern="1200" dirty="0" smtClean="0">
                <a:solidFill>
                  <a:schemeClr val="tx1"/>
                </a:solidFill>
                <a:effectLst/>
                <a:latin typeface="+mn-lt"/>
                <a:ea typeface="+mn-ea"/>
                <a:cs typeface="+mn-cs"/>
              </a:rPr>
              <a:t>3.</a:t>
            </a:r>
            <a:r>
              <a:rPr lang="zh-CN" altLang="zh-CN" sz="1200" b="1" kern="1200" dirty="0" smtClean="0">
                <a:solidFill>
                  <a:schemeClr val="tx1"/>
                </a:solidFill>
                <a:effectLst/>
                <a:latin typeface="+mn-lt"/>
                <a:ea typeface="+mn-ea"/>
                <a:cs typeface="+mn-cs"/>
              </a:rPr>
              <a:t>决策层：</a:t>
            </a:r>
            <a:r>
              <a:rPr lang="zh-CN" altLang="zh-CN" sz="1200" kern="1200" dirty="0" smtClean="0">
                <a:solidFill>
                  <a:schemeClr val="tx1"/>
                </a:solidFill>
                <a:effectLst/>
                <a:latin typeface="+mn-lt"/>
                <a:ea typeface="+mn-ea"/>
                <a:cs typeface="+mn-cs"/>
              </a:rPr>
              <a:t>与导航有关，建立地图和实现定位，然后用</a:t>
            </a:r>
            <a:r>
              <a:rPr lang="en-US" altLang="zh-CN" sz="1200" kern="1200" dirty="0" err="1" smtClean="0">
                <a:solidFill>
                  <a:schemeClr val="tx1"/>
                </a:solidFill>
                <a:effectLst/>
                <a:latin typeface="+mn-lt"/>
                <a:ea typeface="+mn-ea"/>
                <a:cs typeface="+mn-cs"/>
              </a:rPr>
              <a:t>move_base</a:t>
            </a:r>
            <a:r>
              <a:rPr lang="zh-CN" altLang="zh-CN" sz="1200" kern="1200" dirty="0" smtClean="0">
                <a:solidFill>
                  <a:schemeClr val="tx1"/>
                </a:solidFill>
                <a:effectLst/>
                <a:latin typeface="+mn-lt"/>
                <a:ea typeface="+mn-ea"/>
                <a:cs typeface="+mn-cs"/>
              </a:rPr>
              <a:t>根据你发布的传感器信息做出路径规划，输出机器人的速度和转向速度。这部分主要与</a:t>
            </a:r>
            <a:r>
              <a:rPr lang="en-US" altLang="zh-CN" sz="1200" kern="1200" dirty="0" smtClean="0">
                <a:solidFill>
                  <a:schemeClr val="tx1"/>
                </a:solidFill>
                <a:effectLst/>
                <a:latin typeface="+mn-lt"/>
                <a:ea typeface="+mn-ea"/>
                <a:cs typeface="+mn-cs"/>
              </a:rPr>
              <a:t>ROS</a:t>
            </a:r>
            <a:r>
              <a:rPr lang="zh-CN" altLang="zh-CN" sz="1200" kern="1200" dirty="0" smtClean="0">
                <a:solidFill>
                  <a:schemeClr val="tx1"/>
                </a:solidFill>
                <a:effectLst/>
                <a:latin typeface="+mn-lt"/>
                <a:ea typeface="+mn-ea"/>
                <a:cs typeface="+mn-cs"/>
              </a:rPr>
              <a:t>中的</a:t>
            </a:r>
            <a:r>
              <a:rPr lang="en-US" altLang="zh-CN" sz="1200" kern="1200" dirty="0" smtClean="0">
                <a:solidFill>
                  <a:schemeClr val="tx1"/>
                </a:solidFill>
                <a:effectLst/>
                <a:latin typeface="+mn-lt"/>
                <a:ea typeface="+mn-ea"/>
                <a:cs typeface="+mn-cs"/>
              </a:rPr>
              <a:t>Navigation stack</a:t>
            </a:r>
            <a:r>
              <a:rPr lang="zh-CN" altLang="zh-CN" sz="1200" kern="1200" dirty="0" smtClean="0">
                <a:solidFill>
                  <a:schemeClr val="tx1"/>
                </a:solidFill>
                <a:effectLst/>
                <a:latin typeface="+mn-lt"/>
                <a:ea typeface="+mn-ea"/>
                <a:cs typeface="+mn-cs"/>
              </a:rPr>
              <a:t>有关，可以调用相应的</a:t>
            </a:r>
            <a:r>
              <a:rPr lang="en-US" altLang="zh-CN" sz="1200" kern="1200" dirty="0" smtClean="0">
                <a:solidFill>
                  <a:schemeClr val="tx1"/>
                </a:solidFill>
                <a:effectLst/>
                <a:latin typeface="+mn-lt"/>
                <a:ea typeface="+mn-ea"/>
                <a:cs typeface="+mn-cs"/>
              </a:rPr>
              <a:t>package</a:t>
            </a:r>
            <a:r>
              <a:rPr lang="zh-CN" altLang="zh-CN" sz="1200" kern="1200" dirty="0" smtClean="0">
                <a:solidFill>
                  <a:schemeClr val="tx1"/>
                </a:solidFill>
                <a:effectLst/>
                <a:latin typeface="+mn-lt"/>
                <a:ea typeface="+mn-ea"/>
                <a:cs typeface="+mn-cs"/>
              </a:rPr>
              <a:t>，如</a:t>
            </a:r>
            <a:r>
              <a:rPr lang="en-US" altLang="zh-CN" sz="1200" kern="1200" dirty="0" err="1" smtClean="0">
                <a:solidFill>
                  <a:schemeClr val="tx1"/>
                </a:solidFill>
                <a:effectLst/>
                <a:latin typeface="+mn-lt"/>
                <a:ea typeface="+mn-ea"/>
                <a:cs typeface="+mn-cs"/>
              </a:rPr>
              <a:t>amcl</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gmapping</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move_base</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map_server</a:t>
            </a:r>
            <a:r>
              <a:rPr lang="zh-CN" altLang="zh-CN" sz="1200" kern="1200" dirty="0" smtClean="0">
                <a:solidFill>
                  <a:schemeClr val="tx1"/>
                </a:solidFill>
                <a:effectLst/>
                <a:latin typeface="+mn-lt"/>
                <a:ea typeface="+mn-ea"/>
                <a:cs typeface="+mn-cs"/>
              </a:rPr>
              <a:t>等。</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4</a:t>
            </a:fld>
            <a:endParaRPr lang="zh-CN" altLang="en-US"/>
          </a:p>
        </p:txBody>
      </p:sp>
    </p:spTree>
    <p:extLst>
      <p:ext uri="{BB962C8B-B14F-4D97-AF65-F5344CB8AC3E}">
        <p14:creationId xmlns:p14="http://schemas.microsoft.com/office/powerpoint/2010/main" val="2095677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我们这节要讲的就是决策层中的导航问题，先来看一下一张很经典的图：</a:t>
            </a:r>
          </a:p>
          <a:p>
            <a:r>
              <a:rPr lang="zh-CN" altLang="zh-CN" sz="1200" kern="1200" dirty="0" smtClean="0">
                <a:solidFill>
                  <a:schemeClr val="tx1"/>
                </a:solidFill>
                <a:effectLst/>
                <a:latin typeface="+mn-lt"/>
                <a:ea typeface="+mn-ea"/>
                <a:cs typeface="+mn-cs"/>
              </a:rPr>
              <a:t>整体导航包框架如图所示：</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其中白色框内的是</a:t>
            </a:r>
            <a:r>
              <a:rPr lang="en-US" altLang="zh-CN" sz="1200" kern="1200" dirty="0" smtClean="0">
                <a:solidFill>
                  <a:schemeClr val="tx1"/>
                </a:solidFill>
                <a:effectLst/>
                <a:latin typeface="+mn-lt"/>
                <a:ea typeface="+mn-ea"/>
                <a:cs typeface="+mn-cs"/>
              </a:rPr>
              <a:t>ROS</a:t>
            </a:r>
            <a:r>
              <a:rPr lang="zh-CN" altLang="zh-CN" sz="1200" kern="1200" dirty="0" smtClean="0">
                <a:solidFill>
                  <a:schemeClr val="tx1"/>
                </a:solidFill>
                <a:effectLst/>
                <a:latin typeface="+mn-lt"/>
                <a:ea typeface="+mn-ea"/>
                <a:cs typeface="+mn-cs"/>
              </a:rPr>
              <a:t>已经为我们准备好的必须使用的组件，灰色框内的是</a:t>
            </a:r>
            <a:r>
              <a:rPr lang="en-US" altLang="zh-CN" sz="1200" kern="1200" dirty="0" smtClean="0">
                <a:solidFill>
                  <a:schemeClr val="tx1"/>
                </a:solidFill>
                <a:effectLst/>
                <a:latin typeface="+mn-lt"/>
                <a:ea typeface="+mn-ea"/>
                <a:cs typeface="+mn-cs"/>
              </a:rPr>
              <a:t>ROS</a:t>
            </a:r>
            <a:r>
              <a:rPr lang="zh-CN" altLang="zh-CN" sz="1200" kern="1200" dirty="0" smtClean="0">
                <a:solidFill>
                  <a:schemeClr val="tx1"/>
                </a:solidFill>
                <a:effectLst/>
                <a:latin typeface="+mn-lt"/>
                <a:ea typeface="+mn-ea"/>
                <a:cs typeface="+mn-cs"/>
              </a:rPr>
              <a:t>中可选的组件，蓝色的是用户需要提供的机器人平台上的组件。</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另外，我们可以清楚得看见</a:t>
            </a:r>
            <a:r>
              <a:rPr lang="en-US" altLang="zh-CN" sz="1200" kern="1200" dirty="0" smtClean="0">
                <a:solidFill>
                  <a:schemeClr val="tx1"/>
                </a:solidFill>
                <a:effectLst/>
                <a:latin typeface="+mn-lt"/>
                <a:ea typeface="+mn-ea"/>
                <a:cs typeface="+mn-cs"/>
              </a:rPr>
              <a:t>navigation</a:t>
            </a:r>
            <a:r>
              <a:rPr lang="zh-CN" altLang="zh-CN" sz="1200" kern="1200" dirty="0" smtClean="0">
                <a:solidFill>
                  <a:schemeClr val="tx1"/>
                </a:solidFill>
                <a:effectLst/>
                <a:latin typeface="+mn-lt"/>
                <a:ea typeface="+mn-ea"/>
                <a:cs typeface="+mn-cs"/>
              </a:rPr>
              <a:t>的输入：里程计</a:t>
            </a:r>
            <a:r>
              <a:rPr lang="en-US" altLang="zh-CN" sz="1200" kern="1200" dirty="0" err="1" smtClean="0">
                <a:solidFill>
                  <a:schemeClr val="tx1"/>
                </a:solidFill>
                <a:effectLst/>
                <a:latin typeface="+mn-lt"/>
                <a:ea typeface="+mn-ea"/>
                <a:cs typeface="+mn-cs"/>
              </a:rPr>
              <a:t>odometry</a:t>
            </a:r>
            <a:r>
              <a:rPr lang="zh-CN" altLang="zh-CN" sz="1200" kern="1200" dirty="0" smtClean="0">
                <a:solidFill>
                  <a:schemeClr val="tx1"/>
                </a:solidFill>
                <a:effectLst/>
                <a:latin typeface="+mn-lt"/>
                <a:ea typeface="+mn-ea"/>
                <a:cs typeface="+mn-cs"/>
              </a:rPr>
              <a:t>， 激光雷达或者</a:t>
            </a:r>
            <a:r>
              <a:rPr lang="en-US" altLang="zh-CN" sz="1200" kern="1200" dirty="0" err="1" smtClean="0">
                <a:solidFill>
                  <a:schemeClr val="tx1"/>
                </a:solidFill>
                <a:effectLst/>
                <a:latin typeface="+mn-lt"/>
                <a:ea typeface="+mn-ea"/>
                <a:cs typeface="+mn-cs"/>
              </a:rPr>
              <a:t>rgbd</a:t>
            </a:r>
            <a:r>
              <a:rPr lang="en-US" altLang="zh-CN" sz="1200" kern="1200" dirty="0" smtClean="0">
                <a:solidFill>
                  <a:schemeClr val="tx1"/>
                </a:solidFill>
                <a:effectLst/>
                <a:latin typeface="+mn-lt"/>
                <a:ea typeface="+mn-ea"/>
                <a:cs typeface="+mn-cs"/>
              </a:rPr>
              <a:t>-camera</a:t>
            </a:r>
            <a:r>
              <a:rPr lang="zh-CN" altLang="zh-CN" sz="1200" kern="1200" dirty="0" smtClean="0">
                <a:solidFill>
                  <a:schemeClr val="tx1"/>
                </a:solidFill>
                <a:effectLst/>
                <a:latin typeface="+mn-lt"/>
                <a:ea typeface="+mn-ea"/>
                <a:cs typeface="+mn-cs"/>
              </a:rPr>
              <a:t>的信息</a:t>
            </a:r>
            <a:r>
              <a:rPr lang="en-US" altLang="zh-CN" sz="1200" kern="1200" dirty="0" err="1" smtClean="0">
                <a:solidFill>
                  <a:schemeClr val="tx1"/>
                </a:solidFill>
                <a:effectLst/>
                <a:latin typeface="+mn-lt"/>
                <a:ea typeface="+mn-ea"/>
                <a:cs typeface="+mn-cs"/>
              </a:rPr>
              <a:t>sensor_topics</a:t>
            </a:r>
            <a:r>
              <a:rPr lang="zh-CN" altLang="zh-CN" sz="1200" kern="1200" dirty="0" smtClean="0">
                <a:solidFill>
                  <a:schemeClr val="tx1"/>
                </a:solidFill>
                <a:effectLst/>
                <a:latin typeface="+mn-lt"/>
                <a:ea typeface="+mn-ea"/>
                <a:cs typeface="+mn-cs"/>
              </a:rPr>
              <a:t>，还有已知的先验地图（</a:t>
            </a:r>
            <a:r>
              <a:rPr lang="en-US" altLang="zh-CN" sz="1200" kern="1200" dirty="0" err="1" smtClean="0">
                <a:solidFill>
                  <a:schemeClr val="tx1"/>
                </a:solidFill>
                <a:effectLst/>
                <a:latin typeface="+mn-lt"/>
                <a:ea typeface="+mn-ea"/>
                <a:cs typeface="+mn-cs"/>
              </a:rPr>
              <a:t>map_server</a:t>
            </a:r>
            <a:r>
              <a:rPr lang="zh-CN" altLang="zh-CN" sz="1200" kern="1200" dirty="0" smtClean="0">
                <a:solidFill>
                  <a:schemeClr val="tx1"/>
                </a:solidFill>
                <a:effectLst/>
                <a:latin typeface="+mn-lt"/>
                <a:ea typeface="+mn-ea"/>
                <a:cs typeface="+mn-cs"/>
              </a:rPr>
              <a:t>）（可选），坐标系变换信息，输出就是</a:t>
            </a:r>
            <a:r>
              <a:rPr lang="en-US" altLang="zh-CN" sz="1200" kern="1200" dirty="0" err="1" smtClean="0">
                <a:solidFill>
                  <a:schemeClr val="tx1"/>
                </a:solidFill>
                <a:effectLst/>
                <a:latin typeface="+mn-lt"/>
                <a:ea typeface="+mn-ea"/>
                <a:cs typeface="+mn-cs"/>
              </a:rPr>
              <a:t>cmd_vel</a:t>
            </a:r>
            <a:r>
              <a:rPr lang="zh-CN" altLang="zh-CN" sz="1200" kern="1200" dirty="0" smtClean="0">
                <a:solidFill>
                  <a:schemeClr val="tx1"/>
                </a:solidFill>
                <a:effectLst/>
                <a:latin typeface="+mn-lt"/>
                <a:ea typeface="+mn-ea"/>
                <a:cs typeface="+mn-cs"/>
              </a:rPr>
              <a:t>速度。</a:t>
            </a:r>
          </a:p>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5</a:t>
            </a:fld>
            <a:endParaRPr lang="zh-CN" altLang="en-US"/>
          </a:p>
        </p:txBody>
      </p:sp>
    </p:spTree>
    <p:extLst>
      <p:ext uri="{BB962C8B-B14F-4D97-AF65-F5344CB8AC3E}">
        <p14:creationId xmlns:p14="http://schemas.microsoft.com/office/powerpoint/2010/main" val="1581375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下面对这张图的每一部分进行逐一介绍：</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传感器坐标转换</a:t>
            </a:r>
            <a:r>
              <a:rPr lang="en-US" altLang="zh-CN" sz="1200" kern="1200" dirty="0" smtClean="0">
                <a:solidFill>
                  <a:schemeClr val="tx1"/>
                </a:solidFill>
                <a:effectLst/>
                <a:latin typeface="+mn-lt"/>
                <a:ea typeface="+mn-ea"/>
                <a:cs typeface="+mn-cs"/>
              </a:rPr>
              <a:t>sensor transform</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tf</a:t>
            </a:r>
            <a:r>
              <a:rPr lang="zh-CN" altLang="zh-CN" sz="1200" kern="1200" dirty="0" smtClean="0">
                <a:solidFill>
                  <a:schemeClr val="tx1"/>
                </a:solidFill>
                <a:effectLst/>
                <a:latin typeface="+mn-lt"/>
                <a:ea typeface="+mn-ea"/>
                <a:cs typeface="+mn-cs"/>
              </a:rPr>
              <a:t>）</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因为我们使用的机器人的控制中心不一定是在传感器上，所以要把传感器的数据转换成在控制中心上的坐标信息。如图所示，传感器获取的数据是在</a:t>
            </a:r>
            <a:r>
              <a:rPr lang="en-US" altLang="zh-CN" sz="1200" kern="1200" dirty="0" err="1" smtClean="0">
                <a:solidFill>
                  <a:schemeClr val="tx1"/>
                </a:solidFill>
                <a:effectLst/>
                <a:latin typeface="+mn-lt"/>
                <a:ea typeface="+mn-ea"/>
                <a:cs typeface="+mn-cs"/>
              </a:rPr>
              <a:t>base_laser</a:t>
            </a:r>
            <a:r>
              <a:rPr lang="zh-CN" altLang="zh-CN" sz="1200" kern="1200" dirty="0" smtClean="0">
                <a:solidFill>
                  <a:schemeClr val="tx1"/>
                </a:solidFill>
                <a:effectLst/>
                <a:latin typeface="+mn-lt"/>
                <a:ea typeface="+mn-ea"/>
                <a:cs typeface="+mn-cs"/>
              </a:rPr>
              <a:t>的坐标系统中的，但是我们控制的时候是以</a:t>
            </a:r>
            <a:r>
              <a:rPr lang="en-US" altLang="zh-CN" sz="1200" kern="1200" dirty="0" err="1" smtClean="0">
                <a:solidFill>
                  <a:schemeClr val="tx1"/>
                </a:solidFill>
                <a:effectLst/>
                <a:latin typeface="+mn-lt"/>
                <a:ea typeface="+mn-ea"/>
                <a:cs typeface="+mn-cs"/>
              </a:rPr>
              <a:t>base_link</a:t>
            </a:r>
            <a:r>
              <a:rPr lang="zh-CN" altLang="zh-CN" sz="1200" kern="1200" dirty="0" smtClean="0">
                <a:solidFill>
                  <a:schemeClr val="tx1"/>
                </a:solidFill>
                <a:effectLst/>
                <a:latin typeface="+mn-lt"/>
                <a:ea typeface="+mn-ea"/>
                <a:cs typeface="+mn-cs"/>
              </a:rPr>
              <a:t>为中心，所以要根据两者的位置关系进行坐标的变换。变换的过程不需要我们自己处理，只需要将</a:t>
            </a:r>
            <a:r>
              <a:rPr lang="en-US" altLang="zh-CN" sz="1200" kern="1200" dirty="0" err="1" smtClean="0">
                <a:solidFill>
                  <a:schemeClr val="tx1"/>
                </a:solidFill>
                <a:effectLst/>
                <a:latin typeface="+mn-lt"/>
                <a:ea typeface="+mn-ea"/>
                <a:cs typeface="+mn-cs"/>
              </a:rPr>
              <a:t>base_laser</a:t>
            </a:r>
            <a:r>
              <a:rPr lang="zh-CN" altLang="zh-CN" sz="1200" kern="1200" dirty="0" smtClean="0">
                <a:solidFill>
                  <a:schemeClr val="tx1"/>
                </a:solidFill>
                <a:effectLst/>
                <a:latin typeface="+mn-lt"/>
                <a:ea typeface="+mn-ea"/>
                <a:cs typeface="+mn-cs"/>
              </a:rPr>
              <a:t>和</a:t>
            </a:r>
            <a:r>
              <a:rPr lang="en-US" altLang="zh-CN" sz="1200" kern="1200" dirty="0" err="1" smtClean="0">
                <a:solidFill>
                  <a:schemeClr val="tx1"/>
                </a:solidFill>
                <a:effectLst/>
                <a:latin typeface="+mn-lt"/>
                <a:ea typeface="+mn-ea"/>
                <a:cs typeface="+mn-cs"/>
              </a:rPr>
              <a:t>base_link</a:t>
            </a:r>
            <a:r>
              <a:rPr lang="zh-CN" altLang="zh-CN" sz="1200" kern="1200" dirty="0" smtClean="0">
                <a:solidFill>
                  <a:schemeClr val="tx1"/>
                </a:solidFill>
                <a:effectLst/>
                <a:latin typeface="+mn-lt"/>
                <a:ea typeface="+mn-ea"/>
                <a:cs typeface="+mn-cs"/>
              </a:rPr>
              <a:t>两者之间的位置关系告诉</a:t>
            </a:r>
            <a:r>
              <a:rPr lang="en-US" altLang="zh-CN" sz="1200" kern="1200" dirty="0" err="1" smtClean="0">
                <a:solidFill>
                  <a:schemeClr val="tx1"/>
                </a:solidFill>
                <a:effectLst/>
                <a:latin typeface="+mn-lt"/>
                <a:ea typeface="+mn-ea"/>
                <a:cs typeface="+mn-cs"/>
              </a:rPr>
              <a:t>tf</a:t>
            </a:r>
            <a:r>
              <a:rPr lang="zh-CN" altLang="zh-CN" sz="1200" kern="1200" dirty="0" smtClean="0">
                <a:solidFill>
                  <a:schemeClr val="tx1"/>
                </a:solidFill>
                <a:effectLst/>
                <a:latin typeface="+mn-lt"/>
                <a:ea typeface="+mn-ea"/>
                <a:cs typeface="+mn-cs"/>
              </a:rPr>
              <a:t>，就可以自动转换了。</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6</a:t>
            </a:fld>
            <a:endParaRPr lang="zh-CN" altLang="en-US"/>
          </a:p>
        </p:txBody>
      </p:sp>
    </p:spTree>
    <p:extLst>
      <p:ext uri="{BB962C8B-B14F-4D97-AF65-F5344CB8AC3E}">
        <p14:creationId xmlns:p14="http://schemas.microsoft.com/office/powerpoint/2010/main" val="761795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我们来看一下传感器数据输入与里程计数据输入。</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里程计信息如图所示，下面我们来解读一下：</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图中：</a:t>
            </a:r>
            <a:r>
              <a:rPr lang="en-US" altLang="zh-CN" sz="1200" kern="1200" dirty="0" err="1" smtClean="0">
                <a:solidFill>
                  <a:schemeClr val="tx1"/>
                </a:solidFill>
                <a:effectLst/>
                <a:latin typeface="+mn-lt"/>
                <a:ea typeface="+mn-ea"/>
                <a:cs typeface="+mn-cs"/>
              </a:rPr>
              <a:t>nav_msgs</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Odometry</a:t>
            </a:r>
            <a:r>
              <a:rPr lang="zh-CN" altLang="zh-CN" sz="1200" kern="1200" dirty="0" smtClean="0">
                <a:solidFill>
                  <a:schemeClr val="tx1"/>
                </a:solidFill>
                <a:effectLst/>
                <a:latin typeface="+mn-lt"/>
                <a:ea typeface="+mn-ea"/>
                <a:cs typeface="+mn-cs"/>
              </a:rPr>
              <a:t>提供了机器人从</a:t>
            </a:r>
            <a:r>
              <a:rPr lang="en-US" altLang="zh-CN" sz="1200" kern="1200" dirty="0" err="1" smtClean="0">
                <a:solidFill>
                  <a:schemeClr val="tx1"/>
                </a:solidFill>
                <a:effectLst/>
                <a:latin typeface="+mn-lt"/>
                <a:ea typeface="+mn-ea"/>
                <a:cs typeface="+mn-cs"/>
              </a:rPr>
              <a:t>frame_id</a:t>
            </a:r>
            <a:r>
              <a:rPr lang="zh-CN" altLang="zh-CN" sz="1200" kern="1200" dirty="0" smtClean="0">
                <a:solidFill>
                  <a:schemeClr val="tx1"/>
                </a:solidFill>
                <a:effectLst/>
                <a:latin typeface="+mn-lt"/>
                <a:ea typeface="+mn-ea"/>
                <a:cs typeface="+mn-cs"/>
              </a:rPr>
              <a:t>坐标系到</a:t>
            </a:r>
            <a:r>
              <a:rPr lang="en-US" altLang="zh-CN" sz="1200" kern="1200" dirty="0" err="1" smtClean="0">
                <a:solidFill>
                  <a:schemeClr val="tx1"/>
                </a:solidFill>
                <a:effectLst/>
                <a:latin typeface="+mn-lt"/>
                <a:ea typeface="+mn-ea"/>
                <a:cs typeface="+mn-cs"/>
              </a:rPr>
              <a:t>child_frame_id</a:t>
            </a:r>
            <a:r>
              <a:rPr lang="zh-CN" altLang="zh-CN" sz="1200" kern="1200" dirty="0" smtClean="0">
                <a:solidFill>
                  <a:schemeClr val="tx1"/>
                </a:solidFill>
                <a:effectLst/>
                <a:latin typeface="+mn-lt"/>
                <a:ea typeface="+mn-ea"/>
                <a:cs typeface="+mn-cs"/>
              </a:rPr>
              <a:t>坐标系的相对位置，它还通过</a:t>
            </a:r>
            <a:r>
              <a:rPr lang="en-US" altLang="zh-CN" sz="1200" kern="1200" dirty="0" err="1" smtClean="0">
                <a:solidFill>
                  <a:schemeClr val="tx1"/>
                </a:solidFill>
                <a:effectLst/>
                <a:latin typeface="+mn-lt"/>
                <a:ea typeface="+mn-ea"/>
                <a:cs typeface="+mn-cs"/>
              </a:rPr>
              <a:t>geometry_msgs</a:t>
            </a:r>
            <a:r>
              <a:rPr lang="en-US" altLang="zh-CN" sz="1200" kern="1200" dirty="0" smtClean="0">
                <a:solidFill>
                  <a:schemeClr val="tx1"/>
                </a:solidFill>
                <a:effectLst/>
                <a:latin typeface="+mn-lt"/>
                <a:ea typeface="+mn-ea"/>
                <a:cs typeface="+mn-cs"/>
              </a:rPr>
              <a:t>/Pose</a:t>
            </a:r>
            <a:r>
              <a:rPr lang="zh-CN" altLang="zh-CN" sz="1200" kern="1200" dirty="0" smtClean="0">
                <a:solidFill>
                  <a:schemeClr val="tx1"/>
                </a:solidFill>
                <a:effectLst/>
                <a:latin typeface="+mn-lt"/>
                <a:ea typeface="+mn-ea"/>
                <a:cs typeface="+mn-cs"/>
              </a:rPr>
              <a:t>消息提供机器人位姿信息，位姿信息中包含着两个数据结构，一个表示欧拉坐标系中的位置，另一个则使用四元向量描述机器人的方向，也就是机器人的角位移。</a:t>
            </a:r>
            <a:endParaRPr lang="en-US"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geometry_msgs</a:t>
            </a:r>
            <a:r>
              <a:rPr lang="en-US" altLang="zh-CN" sz="1200" kern="1200" dirty="0" smtClean="0">
                <a:solidFill>
                  <a:schemeClr val="tx1"/>
                </a:solidFill>
                <a:effectLst/>
                <a:latin typeface="+mn-lt"/>
                <a:ea typeface="+mn-ea"/>
                <a:cs typeface="+mn-cs"/>
              </a:rPr>
              <a:t>/Twists</a:t>
            </a:r>
            <a:r>
              <a:rPr lang="zh-CN" altLang="zh-CN" sz="1200" kern="1200" dirty="0" smtClean="0">
                <a:solidFill>
                  <a:schemeClr val="tx1"/>
                </a:solidFill>
                <a:effectLst/>
                <a:latin typeface="+mn-lt"/>
                <a:ea typeface="+mn-ea"/>
                <a:cs typeface="+mn-cs"/>
              </a:rPr>
              <a:t>消息表示速度信息</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速度信息包含了线速度和角速度。</a:t>
            </a: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对于传感器数据输入来说，</a:t>
            </a:r>
            <a:r>
              <a:rPr lang="en-US" altLang="zh-CN" sz="1200" kern="1200" dirty="0" err="1" smtClean="0">
                <a:solidFill>
                  <a:schemeClr val="tx1"/>
                </a:solidFill>
                <a:effectLst/>
                <a:latin typeface="+mn-lt"/>
                <a:ea typeface="+mn-ea"/>
                <a:cs typeface="+mn-cs"/>
              </a:rPr>
              <a:t>move_base</a:t>
            </a:r>
            <a:r>
              <a:rPr lang="zh-CN" altLang="zh-CN" sz="1200" kern="1200" dirty="0" smtClean="0">
                <a:solidFill>
                  <a:schemeClr val="tx1"/>
                </a:solidFill>
                <a:effectLst/>
                <a:latin typeface="+mn-lt"/>
                <a:ea typeface="+mn-ea"/>
                <a:cs typeface="+mn-cs"/>
              </a:rPr>
              <a:t>模块只接受激光传感器数据与点云数据。</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7</a:t>
            </a:fld>
            <a:endParaRPr lang="zh-CN" altLang="en-US"/>
          </a:p>
        </p:txBody>
      </p:sp>
    </p:spTree>
    <p:extLst>
      <p:ext uri="{BB962C8B-B14F-4D97-AF65-F5344CB8AC3E}">
        <p14:creationId xmlns:p14="http://schemas.microsoft.com/office/powerpoint/2010/main" val="1142261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有了这些传感器数据后，我们</a:t>
            </a:r>
            <a:r>
              <a:rPr lang="zh-CN" altLang="en-US" sz="1200" kern="1200" dirty="0" smtClean="0">
                <a:solidFill>
                  <a:schemeClr val="tx1"/>
                </a:solidFill>
                <a:effectLst/>
                <a:latin typeface="+mn-lt"/>
                <a:ea typeface="+mn-ea"/>
                <a:cs typeface="+mn-cs"/>
              </a:rPr>
              <a:t>如何</a:t>
            </a:r>
            <a:r>
              <a:rPr lang="zh-CN" altLang="zh-CN" sz="1200" kern="1200" dirty="0" smtClean="0">
                <a:solidFill>
                  <a:schemeClr val="tx1"/>
                </a:solidFill>
                <a:effectLst/>
                <a:latin typeface="+mn-lt"/>
                <a:ea typeface="+mn-ea"/>
                <a:cs typeface="+mn-cs"/>
              </a:rPr>
              <a:t>利用这些数据进行机器人导航呢？这就需要</a:t>
            </a:r>
            <a:r>
              <a:rPr lang="zh-CN" altLang="en-US" sz="1200" kern="1200" dirty="0" smtClean="0">
                <a:solidFill>
                  <a:schemeClr val="tx1"/>
                </a:solidFill>
                <a:effectLst/>
                <a:latin typeface="+mn-lt"/>
                <a:ea typeface="+mn-ea"/>
                <a:cs typeface="+mn-cs"/>
              </a:rPr>
              <a:t>导航包</a:t>
            </a:r>
            <a:r>
              <a:rPr lang="zh-CN" altLang="zh-CN" sz="1200" kern="1200" dirty="0" smtClean="0">
                <a:solidFill>
                  <a:schemeClr val="tx1"/>
                </a:solidFill>
                <a:effectLst/>
                <a:latin typeface="+mn-lt"/>
                <a:ea typeface="+mn-ea"/>
                <a:cs typeface="+mn-cs"/>
              </a:rPr>
              <a:t>最重要的模块：</a:t>
            </a:r>
            <a:r>
              <a:rPr lang="en-US" altLang="zh-CN" sz="1200" kern="1200" dirty="0" err="1" smtClean="0">
                <a:solidFill>
                  <a:schemeClr val="tx1"/>
                </a:solidFill>
                <a:effectLst/>
                <a:latin typeface="+mn-lt"/>
                <a:ea typeface="+mn-ea"/>
                <a:cs typeface="+mn-cs"/>
              </a:rPr>
              <a:t>move_base</a:t>
            </a:r>
            <a:r>
              <a:rPr lang="zh-CN" altLang="zh-CN" sz="1200" kern="1200" dirty="0" smtClean="0">
                <a:solidFill>
                  <a:schemeClr val="tx1"/>
                </a:solidFill>
                <a:effectLst/>
                <a:latin typeface="+mn-lt"/>
                <a:ea typeface="+mn-ea"/>
                <a:cs typeface="+mn-cs"/>
              </a:rPr>
              <a:t>。</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8</a:t>
            </a:fld>
            <a:endParaRPr lang="zh-CN" altLang="en-US"/>
          </a:p>
        </p:txBody>
      </p:sp>
    </p:spTree>
    <p:extLst>
      <p:ext uri="{BB962C8B-B14F-4D97-AF65-F5344CB8AC3E}">
        <p14:creationId xmlns:p14="http://schemas.microsoft.com/office/powerpoint/2010/main" val="1614373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表示了</a:t>
            </a:r>
            <a:r>
              <a:rPr lang="en-US" altLang="zh-CN" sz="1200" kern="1200" dirty="0" err="1" smtClean="0">
                <a:solidFill>
                  <a:schemeClr val="tx1"/>
                </a:solidFill>
                <a:effectLst/>
                <a:latin typeface="+mn-lt"/>
                <a:ea typeface="+mn-ea"/>
                <a:cs typeface="+mn-cs"/>
              </a:rPr>
              <a:t>move_base</a:t>
            </a:r>
            <a:r>
              <a:rPr lang="zh-CN" altLang="zh-CN" sz="1200" kern="1200" dirty="0" smtClean="0">
                <a:solidFill>
                  <a:schemeClr val="tx1"/>
                </a:solidFill>
                <a:effectLst/>
                <a:latin typeface="+mn-lt"/>
                <a:ea typeface="+mn-ea"/>
                <a:cs typeface="+mn-cs"/>
              </a:rPr>
              <a:t>的组成部分。</a:t>
            </a:r>
          </a:p>
          <a:p>
            <a:r>
              <a:rPr lang="zh-CN" altLang="zh-CN" sz="1200" kern="1200" dirty="0" smtClean="0">
                <a:solidFill>
                  <a:schemeClr val="tx1"/>
                </a:solidFill>
                <a:effectLst/>
                <a:latin typeface="+mn-lt"/>
                <a:ea typeface="+mn-ea"/>
                <a:cs typeface="+mn-cs"/>
              </a:rPr>
              <a:t>中间这个</a:t>
            </a:r>
            <a:r>
              <a:rPr lang="en-US" altLang="zh-CN" sz="1200" kern="1200" dirty="0" smtClean="0">
                <a:solidFill>
                  <a:schemeClr val="tx1"/>
                </a:solidFill>
                <a:effectLst/>
                <a:latin typeface="+mn-lt"/>
                <a:ea typeface="+mn-ea"/>
                <a:cs typeface="+mn-cs"/>
              </a:rPr>
              <a:t>node</a:t>
            </a:r>
            <a:r>
              <a:rPr lang="zh-CN" altLang="zh-CN" sz="1200" kern="1200" dirty="0" smtClean="0">
                <a:solidFill>
                  <a:schemeClr val="tx1"/>
                </a:solidFill>
                <a:effectLst/>
                <a:latin typeface="+mn-lt"/>
                <a:ea typeface="+mn-ea"/>
                <a:cs typeface="+mn-cs"/>
              </a:rPr>
              <a:t>就是</a:t>
            </a:r>
            <a:r>
              <a:rPr lang="en-US" altLang="zh-CN" sz="1200" kern="1200" dirty="0" err="1" smtClean="0">
                <a:solidFill>
                  <a:schemeClr val="tx1"/>
                </a:solidFill>
                <a:effectLst/>
                <a:latin typeface="+mn-lt"/>
                <a:ea typeface="+mn-ea"/>
                <a:cs typeface="+mn-cs"/>
              </a:rPr>
              <a:t>movebase</a:t>
            </a:r>
            <a:r>
              <a:rPr lang="zh-CN" altLang="zh-CN" sz="1200" kern="1200" dirty="0" smtClean="0">
                <a:solidFill>
                  <a:schemeClr val="tx1"/>
                </a:solidFill>
                <a:effectLst/>
                <a:latin typeface="+mn-lt"/>
                <a:ea typeface="+mn-ea"/>
                <a:cs typeface="+mn-cs"/>
              </a:rPr>
              <a:t>，他要正常工作，首先需要设置好三个接口，分别叫做…</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 在</a:t>
            </a:r>
            <a:r>
              <a:rPr lang="en-US" altLang="zh-CN" sz="1200" kern="1200" dirty="0" smtClean="0">
                <a:solidFill>
                  <a:schemeClr val="tx1"/>
                </a:solidFill>
                <a:effectLst/>
                <a:latin typeface="+mn-lt"/>
                <a:ea typeface="+mn-ea"/>
                <a:cs typeface="+mn-cs"/>
              </a:rPr>
              <a:t>ROS</a:t>
            </a:r>
            <a:r>
              <a:rPr lang="zh-CN" altLang="zh-CN" sz="1200" kern="1200" dirty="0" smtClean="0">
                <a:solidFill>
                  <a:schemeClr val="tx1"/>
                </a:solidFill>
                <a:effectLst/>
                <a:latin typeface="+mn-lt"/>
                <a:ea typeface="+mn-ea"/>
                <a:cs typeface="+mn-cs"/>
              </a:rPr>
              <a:t>里，实际的路径规划一般就是分为这么三部分，一部分是全局规划，负责轨迹的大方向，用户来躲避静态障碍物，一部分是局部路径规划，负责具体的运动细节，用来躲避移动中的障碍物，也就是动态避障。</a:t>
            </a:r>
          </a:p>
          <a:p>
            <a:r>
              <a:rPr lang="zh-CN" altLang="zh-CN" sz="1200" kern="1200" dirty="0" smtClean="0">
                <a:solidFill>
                  <a:schemeClr val="tx1"/>
                </a:solidFill>
                <a:effectLst/>
                <a:latin typeface="+mn-lt"/>
                <a:ea typeface="+mn-ea"/>
                <a:cs typeface="+mn-cs"/>
              </a:rPr>
              <a:t>做好了这两部分路径规划，机器人就可以正常的运动了，但有些时候，机器人也会陷入一些</a:t>
            </a:r>
            <a:r>
              <a:rPr lang="zh-CN" altLang="en-US" sz="1200" kern="1200" dirty="0" smtClean="0">
                <a:solidFill>
                  <a:schemeClr val="tx1"/>
                </a:solidFill>
                <a:effectLst/>
                <a:latin typeface="+mn-lt"/>
                <a:ea typeface="+mn-ea"/>
                <a:cs typeface="+mn-cs"/>
              </a:rPr>
              <a:t>规划之外</a:t>
            </a:r>
            <a:r>
              <a:rPr lang="zh-CN" altLang="zh-CN" sz="1200" kern="1200" dirty="0" smtClean="0">
                <a:solidFill>
                  <a:schemeClr val="tx1"/>
                </a:solidFill>
                <a:effectLst/>
                <a:latin typeface="+mn-lt"/>
                <a:ea typeface="+mn-ea"/>
                <a:cs typeface="+mn-cs"/>
              </a:rPr>
              <a:t>情况，比如碰撞到障碍物，那它就会有一些恢复动作，</a:t>
            </a:r>
            <a:r>
              <a:rPr lang="en-US" altLang="zh-CN" sz="1200" kern="1200" dirty="0" smtClean="0">
                <a:solidFill>
                  <a:schemeClr val="tx1"/>
                </a:solidFill>
                <a:effectLst/>
                <a:latin typeface="+mn-lt"/>
                <a:ea typeface="+mn-ea"/>
                <a:cs typeface="+mn-cs"/>
              </a:rPr>
              <a:t>recovery behavior</a:t>
            </a:r>
            <a:r>
              <a:rPr lang="zh-CN" altLang="zh-CN" sz="1200" kern="1200" dirty="0" smtClean="0">
                <a:solidFill>
                  <a:schemeClr val="tx1"/>
                </a:solidFill>
                <a:effectLst/>
                <a:latin typeface="+mn-lt"/>
                <a:ea typeface="+mn-ea"/>
                <a:cs typeface="+mn-cs"/>
              </a:rPr>
              <a:t>这些恢复动作就属于异常动作处理的方法。</a:t>
            </a:r>
          </a:p>
          <a:p>
            <a:r>
              <a:rPr lang="zh-CN" altLang="zh-CN" sz="1200" kern="1200" dirty="0" smtClean="0">
                <a:solidFill>
                  <a:schemeClr val="tx1"/>
                </a:solidFill>
                <a:effectLst/>
                <a:latin typeface="+mn-lt"/>
                <a:ea typeface="+mn-ea"/>
                <a:cs typeface="+mn-cs"/>
              </a:rPr>
              <a:t>那针对这三个接口，每一个</a:t>
            </a:r>
            <a:r>
              <a:rPr lang="en-US" altLang="zh-CN" sz="1200" kern="1200" dirty="0" smtClean="0">
                <a:solidFill>
                  <a:schemeClr val="tx1"/>
                </a:solidFill>
                <a:effectLst/>
                <a:latin typeface="+mn-lt"/>
                <a:ea typeface="+mn-ea"/>
                <a:cs typeface="+mn-cs"/>
              </a:rPr>
              <a:t>ROS</a:t>
            </a:r>
            <a:r>
              <a:rPr lang="zh-CN" altLang="zh-CN" sz="1200" kern="1200" dirty="0" smtClean="0">
                <a:solidFill>
                  <a:schemeClr val="tx1"/>
                </a:solidFill>
                <a:effectLst/>
                <a:latin typeface="+mn-lt"/>
                <a:ea typeface="+mn-ea"/>
                <a:cs typeface="+mn-cs"/>
              </a:rPr>
              <a:t>都给我们提供了一些插件，供用户来选择比如局部路径规划，</a:t>
            </a:r>
            <a:r>
              <a:rPr lang="en-US" altLang="zh-CN" sz="1200" kern="1200" dirty="0" smtClean="0">
                <a:solidFill>
                  <a:schemeClr val="tx1"/>
                </a:solidFill>
                <a:effectLst/>
                <a:latin typeface="+mn-lt"/>
                <a:ea typeface="+mn-ea"/>
                <a:cs typeface="+mn-cs"/>
              </a:rPr>
              <a:t>ROS</a:t>
            </a:r>
            <a:r>
              <a:rPr lang="zh-CN" altLang="zh-CN" sz="1200" kern="1200" dirty="0" smtClean="0">
                <a:solidFill>
                  <a:schemeClr val="tx1"/>
                </a:solidFill>
                <a:effectLst/>
                <a:latin typeface="+mn-lt"/>
                <a:ea typeface="+mn-ea"/>
                <a:cs typeface="+mn-cs"/>
              </a:rPr>
              <a:t>提供了两个插件，</a:t>
            </a:r>
          </a:p>
          <a:p>
            <a:r>
              <a:rPr lang="zh-CN" altLang="en-US"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这每一个插件，都是不同算法的实现，其实就是不同的</a:t>
            </a:r>
            <a:r>
              <a:rPr lang="en-US" altLang="zh-CN" sz="1200" kern="1200" dirty="0" smtClean="0">
                <a:solidFill>
                  <a:schemeClr val="tx1"/>
                </a:solidFill>
                <a:effectLst/>
                <a:latin typeface="+mn-lt"/>
                <a:ea typeface="+mn-ea"/>
                <a:cs typeface="+mn-cs"/>
              </a:rPr>
              <a:t>package</a:t>
            </a:r>
            <a:r>
              <a:rPr lang="zh-CN" altLang="zh-CN"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navigation</a:t>
            </a:r>
            <a:r>
              <a:rPr lang="zh-CN" altLang="zh-CN" sz="1200" kern="1200" dirty="0" smtClean="0">
                <a:solidFill>
                  <a:schemeClr val="tx1"/>
                </a:solidFill>
                <a:effectLst/>
                <a:latin typeface="+mn-lt"/>
                <a:ea typeface="+mn-ea"/>
                <a:cs typeface="+mn-cs"/>
              </a:rPr>
              <a:t>里你都能找到这些</a:t>
            </a:r>
            <a:r>
              <a:rPr lang="en-US" altLang="zh-CN" sz="1200" kern="1200" dirty="0" smtClean="0">
                <a:solidFill>
                  <a:schemeClr val="tx1"/>
                </a:solidFill>
                <a:effectLst/>
                <a:latin typeface="+mn-lt"/>
                <a:ea typeface="+mn-ea"/>
                <a:cs typeface="+mn-cs"/>
              </a:rPr>
              <a:t>package</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比如说</a:t>
            </a:r>
            <a:r>
              <a:rPr lang="zh-CN" altLang="en-US" sz="1200" kern="1200" dirty="0" smtClean="0">
                <a:solidFill>
                  <a:schemeClr val="tx1"/>
                </a:solidFill>
                <a:effectLst/>
                <a:latin typeface="+mn-lt"/>
                <a:ea typeface="+mn-ea"/>
                <a:cs typeface="+mn-cs"/>
              </a:rPr>
              <a:t>插件</a:t>
            </a:r>
            <a:r>
              <a:rPr lang="en-US" altLang="zh-CN" sz="1200" kern="1200" dirty="0" err="1" smtClean="0">
                <a:solidFill>
                  <a:schemeClr val="tx1"/>
                </a:solidFill>
                <a:effectLst/>
                <a:latin typeface="+mn-lt"/>
                <a:ea typeface="+mn-ea"/>
                <a:cs typeface="+mn-cs"/>
              </a:rPr>
              <a:t>Dwa_local_planner</a:t>
            </a:r>
            <a:r>
              <a:rPr lang="zh-CN" altLang="zh-CN" sz="1200" kern="1200" dirty="0" smtClean="0">
                <a:solidFill>
                  <a:schemeClr val="tx1"/>
                </a:solidFill>
                <a:effectLst/>
                <a:latin typeface="+mn-lt"/>
                <a:ea typeface="+mn-ea"/>
                <a:cs typeface="+mn-cs"/>
              </a:rPr>
              <a:t>就是</a:t>
            </a:r>
            <a:r>
              <a:rPr lang="en-US" altLang="zh-CN" sz="1200" kern="1200" dirty="0" err="1" smtClean="0">
                <a:solidFill>
                  <a:schemeClr val="tx1"/>
                </a:solidFill>
                <a:effectLst/>
                <a:latin typeface="+mn-lt"/>
                <a:ea typeface="+mn-ea"/>
                <a:cs typeface="+mn-cs"/>
              </a:rPr>
              <a:t>base_local_planner</a:t>
            </a:r>
            <a:r>
              <a:rPr lang="zh-CN" altLang="zh-CN" sz="1200" kern="1200" dirty="0" smtClean="0">
                <a:solidFill>
                  <a:schemeClr val="tx1"/>
                </a:solidFill>
                <a:effectLst/>
                <a:latin typeface="+mn-lt"/>
                <a:ea typeface="+mn-ea"/>
                <a:cs typeface="+mn-cs"/>
              </a:rPr>
              <a:t>的重写版本，对动态窗口的速度采样更好</a:t>
            </a:r>
          </a:p>
          <a:p>
            <a:r>
              <a:rPr lang="en-US" altLang="zh-CN" sz="1200" kern="1200" dirty="0" err="1" smtClean="0">
                <a:solidFill>
                  <a:schemeClr val="tx1"/>
                </a:solidFill>
                <a:effectLst/>
                <a:latin typeface="+mn-lt"/>
                <a:ea typeface="+mn-ea"/>
                <a:cs typeface="+mn-cs"/>
              </a:rPr>
              <a:t>nav_core</a:t>
            </a:r>
            <a:r>
              <a:rPr lang="zh-CN" altLang="zh-CN" sz="1200" kern="1200" dirty="0" smtClean="0">
                <a:solidFill>
                  <a:schemeClr val="tx1"/>
                </a:solidFill>
                <a:effectLst/>
                <a:latin typeface="+mn-lt"/>
                <a:ea typeface="+mn-ea"/>
                <a:cs typeface="+mn-cs"/>
              </a:rPr>
              <a:t>这个</a:t>
            </a:r>
            <a:r>
              <a:rPr lang="en-US" altLang="zh-CN" sz="1200" kern="1200" dirty="0" smtClean="0">
                <a:solidFill>
                  <a:schemeClr val="tx1"/>
                </a:solidFill>
                <a:effectLst/>
                <a:latin typeface="+mn-lt"/>
                <a:ea typeface="+mn-ea"/>
                <a:cs typeface="+mn-cs"/>
              </a:rPr>
              <a:t>package</a:t>
            </a:r>
            <a:r>
              <a:rPr lang="zh-CN" altLang="zh-CN" sz="1200" kern="1200" dirty="0" smtClean="0">
                <a:solidFill>
                  <a:schemeClr val="tx1"/>
                </a:solidFill>
                <a:effectLst/>
                <a:latin typeface="+mn-lt"/>
                <a:ea typeface="+mn-ea"/>
                <a:cs typeface="+mn-cs"/>
              </a:rPr>
              <a:t>定义了这三个接口，其实就是定义了三个接口类，然后各自继承和实现了这些功能。</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9</a:t>
            </a:fld>
            <a:endParaRPr lang="zh-CN" altLang="en-US"/>
          </a:p>
        </p:txBody>
      </p:sp>
    </p:spTree>
    <p:extLst>
      <p:ext uri="{BB962C8B-B14F-4D97-AF65-F5344CB8AC3E}">
        <p14:creationId xmlns:p14="http://schemas.microsoft.com/office/powerpoint/2010/main" val="1463572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defRPr sz="60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2018/8/13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2018/8/13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defRPr sz="60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lvl1pPr>
          </a:lstStyle>
          <a:p>
            <a:r>
              <a:rPr lang="zh-CN" altLang="en-US" dirty="0"/>
              <a:t>单击此处编辑母版标题样式</a:t>
            </a:r>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lvl1pPr>
          </a:lstStyle>
          <a:p>
            <a:r>
              <a:rPr lang="zh-CN" altLang="en-US" dirty="0"/>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8" name="页脚占位符 7"/>
          <p:cNvSpPr>
            <a:spLocks noGrp="1"/>
          </p:cNvSpPr>
          <p:nvPr>
            <p:ph type="ftr" sz="quarter" idx="11"/>
          </p:nvPr>
        </p:nvSpPr>
        <p:spPr/>
        <p:txBody>
          <a:bodyPr/>
          <a:lstStyle/>
          <a:p>
            <a:endParaRPr lang="zh-CN" altLang="en-US">
              <a:solidFill>
                <a:srgbClr val="000000">
                  <a:tint val="75000"/>
                </a:srgbClr>
              </a:solidFill>
            </a:endParaRPr>
          </a:p>
        </p:txBody>
      </p:sp>
      <p:sp>
        <p:nvSpPr>
          <p:cNvPr id="9" name="灯片编号占位符 8"/>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3" name="页脚占位符 2"/>
          <p:cNvSpPr>
            <a:spLocks noGrp="1"/>
          </p:cNvSpPr>
          <p:nvPr>
            <p:ph type="ftr" sz="quarter" idx="11"/>
          </p:nvPr>
        </p:nvSpPr>
        <p:spPr/>
        <p:txBody>
          <a:bodyPr/>
          <a:lstStyle/>
          <a:p>
            <a:endParaRPr lang="zh-CN" altLang="en-US">
              <a:solidFill>
                <a:srgbClr val="000000">
                  <a:tint val="75000"/>
                </a:srgbClr>
              </a:solidFill>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lvl1pPr>
          </a:lstStyle>
          <a:p>
            <a:r>
              <a:rPr lang="zh-CN" altLang="en-US" dirty="0"/>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solidFill>
                  <a:srgbClr val="000000">
                    <a:tint val="75000"/>
                  </a:srgbClr>
                </a:solidFill>
              </a:rPr>
              <a:t>2018/8/13</a:t>
            </a:fld>
            <a:endParaRPr lang="zh-CN" altLang="en-US" dirty="0">
              <a:solidFill>
                <a:srgbClr val="000000">
                  <a:tint val="75000"/>
                </a:srgbClr>
              </a:solidFill>
            </a:endParaRPr>
          </a:p>
        </p:txBody>
      </p:sp>
      <p:sp>
        <p:nvSpPr>
          <p:cNvPr id="6" name="页脚占位符 5"/>
          <p:cNvSpPr>
            <a:spLocks noGrp="1"/>
          </p:cNvSpPr>
          <p:nvPr>
            <p:ph type="ftr" sz="quarter" idx="11"/>
          </p:nvPr>
        </p:nvSpPr>
        <p:spPr/>
        <p:txBody>
          <a:bodyPr/>
          <a:lstStyle/>
          <a:p>
            <a:endParaRPr lang="zh-CN" altLang="en-US" dirty="0">
              <a:solidFill>
                <a:srgbClr val="000000">
                  <a:tint val="75000"/>
                </a:srgbClr>
              </a:solidFill>
            </a:endParaRPr>
          </a:p>
        </p:txBody>
      </p:sp>
      <p:sp>
        <p:nvSpPr>
          <p:cNvPr id="7" name="灯片编号占位符 6"/>
          <p:cNvSpPr>
            <a:spLocks noGrp="1"/>
          </p:cNvSpPr>
          <p:nvPr>
            <p:ph type="sldNum" sz="quarter" idx="12"/>
          </p:nvPr>
        </p:nvSpPr>
        <p:spPr/>
        <p:txBody>
          <a:bodyPr/>
          <a:lstStyle/>
          <a:p>
            <a:fld id="{FABC47A4-756D-490B-A52F-7D9E2C9FC05F}" type="slidenum">
              <a:rPr lang="zh-CN" altLang="en-US" smtClean="0">
                <a:solidFill>
                  <a:srgbClr val="000000">
                    <a:tint val="75000"/>
                  </a:srgbClr>
                </a:solidFill>
              </a:rPr>
              <a:t>‹#›</a:t>
            </a:fld>
            <a:endParaRPr lang="zh-CN" altLang="en-US">
              <a:solidFill>
                <a:srgbClr val="000000">
                  <a:tint val="75000"/>
                </a:srgbClr>
              </a:solidFill>
            </a:endParaRPr>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2018/8/13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defRPr sz="60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lvl1pPr>
          </a:lstStyle>
          <a:p>
            <a:r>
              <a:rPr lang="zh-CN" altLang="en-US" dirty="0"/>
              <a:t>单击此处编辑母版标题样式</a:t>
            </a:r>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lvl1pPr>
          </a:lstStyle>
          <a:p>
            <a:r>
              <a:rPr lang="zh-CN" altLang="en-US" dirty="0"/>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8" name="页脚占位符 7"/>
          <p:cNvSpPr>
            <a:spLocks noGrp="1"/>
          </p:cNvSpPr>
          <p:nvPr>
            <p:ph type="ftr" sz="quarter" idx="11"/>
          </p:nvPr>
        </p:nvSpPr>
        <p:spPr/>
        <p:txBody>
          <a:bodyPr/>
          <a:lstStyle/>
          <a:p>
            <a:endParaRPr lang="zh-CN" altLang="en-US">
              <a:solidFill>
                <a:srgbClr val="000000">
                  <a:tint val="75000"/>
                </a:srgbClr>
              </a:solidFill>
            </a:endParaRPr>
          </a:p>
        </p:txBody>
      </p:sp>
      <p:sp>
        <p:nvSpPr>
          <p:cNvPr id="9" name="灯片编号占位符 8"/>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3" name="页脚占位符 2"/>
          <p:cNvSpPr>
            <a:spLocks noGrp="1"/>
          </p:cNvSpPr>
          <p:nvPr>
            <p:ph type="ftr" sz="quarter" idx="11"/>
          </p:nvPr>
        </p:nvSpPr>
        <p:spPr/>
        <p:txBody>
          <a:bodyPr/>
          <a:lstStyle/>
          <a:p>
            <a:endParaRPr lang="zh-CN" altLang="en-US">
              <a:solidFill>
                <a:srgbClr val="000000">
                  <a:tint val="75000"/>
                </a:srgbClr>
              </a:solidFill>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lvl1pPr>
          </a:lstStyle>
          <a:p>
            <a:r>
              <a:rPr lang="zh-CN" altLang="en-US" dirty="0"/>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solidFill>
                  <a:srgbClr val="000000">
                    <a:tint val="75000"/>
                  </a:srgbClr>
                </a:solidFill>
              </a:rPr>
              <a:t>2018/8/13</a:t>
            </a:fld>
            <a:endParaRPr lang="zh-CN" altLang="en-US" dirty="0">
              <a:solidFill>
                <a:srgbClr val="000000">
                  <a:tint val="75000"/>
                </a:srgbClr>
              </a:solidFill>
            </a:endParaRPr>
          </a:p>
        </p:txBody>
      </p:sp>
      <p:sp>
        <p:nvSpPr>
          <p:cNvPr id="6" name="页脚占位符 5"/>
          <p:cNvSpPr>
            <a:spLocks noGrp="1"/>
          </p:cNvSpPr>
          <p:nvPr>
            <p:ph type="ftr" sz="quarter" idx="11"/>
          </p:nvPr>
        </p:nvSpPr>
        <p:spPr/>
        <p:txBody>
          <a:bodyPr/>
          <a:lstStyle/>
          <a:p>
            <a:endParaRPr lang="zh-CN" altLang="en-US" dirty="0">
              <a:solidFill>
                <a:srgbClr val="000000">
                  <a:tint val="75000"/>
                </a:srgbClr>
              </a:solidFill>
            </a:endParaRPr>
          </a:p>
        </p:txBody>
      </p:sp>
      <p:sp>
        <p:nvSpPr>
          <p:cNvPr id="7" name="灯片编号占位符 6"/>
          <p:cNvSpPr>
            <a:spLocks noGrp="1"/>
          </p:cNvSpPr>
          <p:nvPr>
            <p:ph type="sldNum" sz="quarter" idx="12"/>
          </p:nvPr>
        </p:nvSpPr>
        <p:spPr/>
        <p:txBody>
          <a:bodyPr/>
          <a:lstStyle/>
          <a:p>
            <a:fld id="{FABC47A4-756D-490B-A52F-7D9E2C9FC05F}" type="slidenum">
              <a:rPr lang="zh-CN" altLang="en-US" smtClean="0">
                <a:solidFill>
                  <a:srgbClr val="000000">
                    <a:tint val="75000"/>
                  </a:srgbClr>
                </a:solidFill>
              </a:rPr>
              <a:t>‹#›</a:t>
            </a:fld>
            <a:endParaRPr lang="zh-CN" altLang="en-US">
              <a:solidFill>
                <a:srgbClr val="000000">
                  <a:tint val="75000"/>
                </a:srgbClr>
              </a:solidFill>
            </a:endParaRPr>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lvl1pPr>
          </a:lstStyle>
          <a:p>
            <a:r>
              <a:rPr lang="zh-CN" altLang="en-US" dirty="0"/>
              <a:t>单击此处编辑母版标题样式</a:t>
            </a:r>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2018/8/13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defRPr sz="60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lvl1pPr>
          </a:lstStyle>
          <a:p>
            <a:r>
              <a:rPr lang="zh-CN" altLang="en-US" dirty="0"/>
              <a:t>单击此处编辑母版标题样式</a:t>
            </a:r>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lvl1pPr>
          </a:lstStyle>
          <a:p>
            <a:r>
              <a:rPr lang="zh-CN" altLang="en-US" dirty="0"/>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8" name="页脚占位符 7"/>
          <p:cNvSpPr>
            <a:spLocks noGrp="1"/>
          </p:cNvSpPr>
          <p:nvPr>
            <p:ph type="ftr" sz="quarter" idx="11"/>
          </p:nvPr>
        </p:nvSpPr>
        <p:spPr/>
        <p:txBody>
          <a:bodyPr/>
          <a:lstStyle/>
          <a:p>
            <a:endParaRPr lang="zh-CN" altLang="en-US">
              <a:solidFill>
                <a:srgbClr val="000000">
                  <a:tint val="75000"/>
                </a:srgbClr>
              </a:solidFill>
            </a:endParaRPr>
          </a:p>
        </p:txBody>
      </p:sp>
      <p:sp>
        <p:nvSpPr>
          <p:cNvPr id="9" name="灯片编号占位符 8"/>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3" name="页脚占位符 2"/>
          <p:cNvSpPr>
            <a:spLocks noGrp="1"/>
          </p:cNvSpPr>
          <p:nvPr>
            <p:ph type="ftr" sz="quarter" idx="11"/>
          </p:nvPr>
        </p:nvSpPr>
        <p:spPr/>
        <p:txBody>
          <a:bodyPr/>
          <a:lstStyle/>
          <a:p>
            <a:endParaRPr lang="zh-CN" altLang="en-US">
              <a:solidFill>
                <a:srgbClr val="000000">
                  <a:tint val="75000"/>
                </a:srgbClr>
              </a:solidFill>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lvl1pPr>
          </a:lstStyle>
          <a:p>
            <a:r>
              <a:rPr lang="zh-CN" altLang="en-US" dirty="0"/>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solidFill>
                  <a:srgbClr val="000000">
                    <a:tint val="75000"/>
                  </a:srgbClr>
                </a:solidFill>
              </a:rPr>
              <a:t>2018/8/13</a:t>
            </a:fld>
            <a:endParaRPr lang="zh-CN" altLang="en-US" dirty="0">
              <a:solidFill>
                <a:srgbClr val="000000">
                  <a:tint val="75000"/>
                </a:srgbClr>
              </a:solidFill>
            </a:endParaRPr>
          </a:p>
        </p:txBody>
      </p:sp>
      <p:sp>
        <p:nvSpPr>
          <p:cNvPr id="6" name="页脚占位符 5"/>
          <p:cNvSpPr>
            <a:spLocks noGrp="1"/>
          </p:cNvSpPr>
          <p:nvPr>
            <p:ph type="ftr" sz="quarter" idx="11"/>
          </p:nvPr>
        </p:nvSpPr>
        <p:spPr/>
        <p:txBody>
          <a:bodyPr/>
          <a:lstStyle/>
          <a:p>
            <a:endParaRPr lang="zh-CN" altLang="en-US" dirty="0">
              <a:solidFill>
                <a:srgbClr val="000000">
                  <a:tint val="75000"/>
                </a:srgbClr>
              </a:solidFill>
            </a:endParaRPr>
          </a:p>
        </p:txBody>
      </p:sp>
      <p:sp>
        <p:nvSpPr>
          <p:cNvPr id="7" name="灯片编号占位符 6"/>
          <p:cNvSpPr>
            <a:spLocks noGrp="1"/>
          </p:cNvSpPr>
          <p:nvPr>
            <p:ph type="sldNum" sz="quarter" idx="12"/>
          </p:nvPr>
        </p:nvSpPr>
        <p:spPr/>
        <p:txBody>
          <a:bodyPr/>
          <a:lstStyle/>
          <a:p>
            <a:fld id="{FABC47A4-756D-490B-A52F-7D9E2C9FC05F}" type="slidenum">
              <a:rPr lang="zh-CN" altLang="en-US" smtClean="0">
                <a:solidFill>
                  <a:srgbClr val="000000">
                    <a:tint val="75000"/>
                  </a:srgbClr>
                </a:solidFill>
              </a:rPr>
              <a:t>‹#›</a:t>
            </a:fld>
            <a:endParaRPr lang="zh-CN" altLang="en-US">
              <a:solidFill>
                <a:srgbClr val="000000">
                  <a:tint val="75000"/>
                </a:srgbClr>
              </a:solidFill>
            </a:endParaRPr>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lvl1pPr>
          </a:lstStyle>
          <a:p>
            <a:r>
              <a:rPr lang="zh-CN" altLang="en-US" dirty="0"/>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2018/8/13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defRPr sz="60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lvl1pPr>
          </a:lstStyle>
          <a:p>
            <a:r>
              <a:rPr lang="zh-CN" altLang="en-US" dirty="0"/>
              <a:t>单击此处编辑母版标题样式</a:t>
            </a:r>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lvl1pPr>
          </a:lstStyle>
          <a:p>
            <a:r>
              <a:rPr lang="zh-CN" altLang="en-US" dirty="0"/>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8" name="页脚占位符 7"/>
          <p:cNvSpPr>
            <a:spLocks noGrp="1"/>
          </p:cNvSpPr>
          <p:nvPr>
            <p:ph type="ftr" sz="quarter" idx="11"/>
          </p:nvPr>
        </p:nvSpPr>
        <p:spPr/>
        <p:txBody>
          <a:bodyPr/>
          <a:lstStyle/>
          <a:p>
            <a:endParaRPr lang="zh-CN" altLang="en-US">
              <a:solidFill>
                <a:srgbClr val="000000">
                  <a:tint val="75000"/>
                </a:srgbClr>
              </a:solidFill>
            </a:endParaRPr>
          </a:p>
        </p:txBody>
      </p:sp>
      <p:sp>
        <p:nvSpPr>
          <p:cNvPr id="9" name="灯片编号占位符 8"/>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3" name="页脚占位符 2"/>
          <p:cNvSpPr>
            <a:spLocks noGrp="1"/>
          </p:cNvSpPr>
          <p:nvPr>
            <p:ph type="ftr" sz="quarter" idx="11"/>
          </p:nvPr>
        </p:nvSpPr>
        <p:spPr/>
        <p:txBody>
          <a:bodyPr/>
          <a:lstStyle/>
          <a:p>
            <a:endParaRPr lang="zh-CN" altLang="en-US">
              <a:solidFill>
                <a:srgbClr val="000000">
                  <a:tint val="75000"/>
                </a:srgbClr>
              </a:solidFill>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lvl1pPr>
          </a:lstStyle>
          <a:p>
            <a:r>
              <a:rPr lang="zh-CN" altLang="en-US" dirty="0"/>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solidFill>
                  <a:srgbClr val="000000">
                    <a:tint val="75000"/>
                  </a:srgbClr>
                </a:solidFill>
              </a:rPr>
              <a:t>2018/8/13</a:t>
            </a:fld>
            <a:endParaRPr lang="zh-CN" altLang="en-US" dirty="0">
              <a:solidFill>
                <a:srgbClr val="000000">
                  <a:tint val="75000"/>
                </a:srgbClr>
              </a:solidFill>
            </a:endParaRPr>
          </a:p>
        </p:txBody>
      </p:sp>
      <p:sp>
        <p:nvSpPr>
          <p:cNvPr id="6" name="页脚占位符 5"/>
          <p:cNvSpPr>
            <a:spLocks noGrp="1"/>
          </p:cNvSpPr>
          <p:nvPr>
            <p:ph type="ftr" sz="quarter" idx="11"/>
          </p:nvPr>
        </p:nvSpPr>
        <p:spPr/>
        <p:txBody>
          <a:bodyPr/>
          <a:lstStyle/>
          <a:p>
            <a:endParaRPr lang="zh-CN" altLang="en-US" dirty="0">
              <a:solidFill>
                <a:srgbClr val="000000">
                  <a:tint val="75000"/>
                </a:srgbClr>
              </a:solidFill>
            </a:endParaRPr>
          </a:p>
        </p:txBody>
      </p:sp>
      <p:sp>
        <p:nvSpPr>
          <p:cNvPr id="7" name="灯片编号占位符 6"/>
          <p:cNvSpPr>
            <a:spLocks noGrp="1"/>
          </p:cNvSpPr>
          <p:nvPr>
            <p:ph type="sldNum" sz="quarter" idx="12"/>
          </p:nvPr>
        </p:nvSpPr>
        <p:spPr/>
        <p:txBody>
          <a:bodyPr/>
          <a:lstStyle/>
          <a:p>
            <a:fld id="{FABC47A4-756D-490B-A52F-7D9E2C9FC05F}" type="slidenum">
              <a:rPr lang="zh-CN" altLang="en-US" smtClean="0">
                <a:solidFill>
                  <a:srgbClr val="000000">
                    <a:tint val="75000"/>
                  </a:srgbClr>
                </a:solidFill>
              </a:rPr>
              <a:t>‹#›</a:t>
            </a:fld>
            <a:endParaRPr lang="zh-CN" altLang="en-US">
              <a:solidFill>
                <a:srgbClr val="000000">
                  <a:tint val="75000"/>
                </a:srgbClr>
              </a:solidFill>
            </a:endParaRPr>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2018/8/13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defRPr sz="60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lvl1pPr>
          </a:lstStyle>
          <a:p>
            <a:r>
              <a:rPr lang="zh-CN" altLang="en-US" dirty="0"/>
              <a:t>单击此处编辑母版标题样式</a:t>
            </a:r>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lvl1pPr>
          </a:lstStyle>
          <a:p>
            <a:r>
              <a:rPr lang="zh-CN" altLang="en-US" dirty="0"/>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8" name="页脚占位符 7"/>
          <p:cNvSpPr>
            <a:spLocks noGrp="1"/>
          </p:cNvSpPr>
          <p:nvPr>
            <p:ph type="ftr" sz="quarter" idx="11"/>
          </p:nvPr>
        </p:nvSpPr>
        <p:spPr/>
        <p:txBody>
          <a:bodyPr/>
          <a:lstStyle/>
          <a:p>
            <a:endParaRPr lang="zh-CN" altLang="en-US">
              <a:solidFill>
                <a:srgbClr val="000000">
                  <a:tint val="75000"/>
                </a:srgbClr>
              </a:solidFill>
            </a:endParaRPr>
          </a:p>
        </p:txBody>
      </p:sp>
      <p:sp>
        <p:nvSpPr>
          <p:cNvPr id="9" name="灯片编号占位符 8"/>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3" name="页脚占位符 2"/>
          <p:cNvSpPr>
            <a:spLocks noGrp="1"/>
          </p:cNvSpPr>
          <p:nvPr>
            <p:ph type="ftr" sz="quarter" idx="11"/>
          </p:nvPr>
        </p:nvSpPr>
        <p:spPr/>
        <p:txBody>
          <a:bodyPr/>
          <a:lstStyle/>
          <a:p>
            <a:endParaRPr lang="zh-CN" altLang="en-US">
              <a:solidFill>
                <a:srgbClr val="000000">
                  <a:tint val="75000"/>
                </a:srgbClr>
              </a:solidFill>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lvl1pPr>
          </a:lstStyle>
          <a:p>
            <a:r>
              <a:rPr lang="zh-CN" altLang="en-US" dirty="0"/>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solidFill>
                  <a:srgbClr val="000000">
                    <a:tint val="75000"/>
                  </a:srgbClr>
                </a:solidFill>
              </a:rPr>
              <a:t>2018/8/13</a:t>
            </a:fld>
            <a:endParaRPr lang="zh-CN" altLang="en-US" dirty="0">
              <a:solidFill>
                <a:srgbClr val="000000">
                  <a:tint val="75000"/>
                </a:srgbClr>
              </a:solidFill>
            </a:endParaRPr>
          </a:p>
        </p:txBody>
      </p:sp>
      <p:sp>
        <p:nvSpPr>
          <p:cNvPr id="6" name="页脚占位符 5"/>
          <p:cNvSpPr>
            <a:spLocks noGrp="1"/>
          </p:cNvSpPr>
          <p:nvPr>
            <p:ph type="ftr" sz="quarter" idx="11"/>
          </p:nvPr>
        </p:nvSpPr>
        <p:spPr/>
        <p:txBody>
          <a:bodyPr/>
          <a:lstStyle/>
          <a:p>
            <a:endParaRPr lang="zh-CN" altLang="en-US" dirty="0">
              <a:solidFill>
                <a:srgbClr val="000000">
                  <a:tint val="75000"/>
                </a:srgbClr>
              </a:solidFill>
            </a:endParaRPr>
          </a:p>
        </p:txBody>
      </p:sp>
      <p:sp>
        <p:nvSpPr>
          <p:cNvPr id="7" name="灯片编号占位符 6"/>
          <p:cNvSpPr>
            <a:spLocks noGrp="1"/>
          </p:cNvSpPr>
          <p:nvPr>
            <p:ph type="sldNum" sz="quarter" idx="12"/>
          </p:nvPr>
        </p:nvSpPr>
        <p:spPr/>
        <p:txBody>
          <a:bodyPr/>
          <a:lstStyle/>
          <a:p>
            <a:fld id="{FABC47A4-756D-490B-A52F-7D9E2C9FC05F}" type="slidenum">
              <a:rPr lang="zh-CN" altLang="en-US" smtClean="0">
                <a:solidFill>
                  <a:srgbClr val="000000">
                    <a:tint val="75000"/>
                  </a:srgbClr>
                </a:solidFill>
              </a:rPr>
              <a:t>‹#›</a:t>
            </a:fld>
            <a:endParaRPr lang="zh-CN" altLang="en-US">
              <a:solidFill>
                <a:srgbClr val="000000">
                  <a:tint val="75000"/>
                </a:srgbClr>
              </a:solidFill>
            </a:endParaRPr>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2018/8/13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defRPr sz="60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lvl1pPr>
          </a:lstStyle>
          <a:p>
            <a:r>
              <a:rPr lang="zh-CN" altLang="en-US" dirty="0"/>
              <a:t>单击此处编辑母版标题样式</a:t>
            </a:r>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lvl1pPr>
          </a:lstStyle>
          <a:p>
            <a:r>
              <a:rPr lang="zh-CN" altLang="en-US" dirty="0"/>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8" name="页脚占位符 7"/>
          <p:cNvSpPr>
            <a:spLocks noGrp="1"/>
          </p:cNvSpPr>
          <p:nvPr>
            <p:ph type="ftr" sz="quarter" idx="11"/>
          </p:nvPr>
        </p:nvSpPr>
        <p:spPr/>
        <p:txBody>
          <a:bodyPr/>
          <a:lstStyle/>
          <a:p>
            <a:endParaRPr lang="zh-CN" altLang="en-US">
              <a:solidFill>
                <a:srgbClr val="000000">
                  <a:tint val="75000"/>
                </a:srgbClr>
              </a:solidFill>
            </a:endParaRPr>
          </a:p>
        </p:txBody>
      </p:sp>
      <p:sp>
        <p:nvSpPr>
          <p:cNvPr id="9" name="灯片编号占位符 8"/>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3" name="页脚占位符 2"/>
          <p:cNvSpPr>
            <a:spLocks noGrp="1"/>
          </p:cNvSpPr>
          <p:nvPr>
            <p:ph type="ftr" sz="quarter" idx="11"/>
          </p:nvPr>
        </p:nvSpPr>
        <p:spPr/>
        <p:txBody>
          <a:bodyPr/>
          <a:lstStyle/>
          <a:p>
            <a:endParaRPr lang="zh-CN" altLang="en-US">
              <a:solidFill>
                <a:srgbClr val="000000">
                  <a:tint val="75000"/>
                </a:srgbClr>
              </a:solidFill>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lvl1pPr>
          </a:lstStyle>
          <a:p>
            <a:r>
              <a:rPr lang="zh-CN" altLang="en-US" dirty="0"/>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solidFill>
                  <a:srgbClr val="000000">
                    <a:tint val="75000"/>
                  </a:srgbClr>
                </a:solidFill>
              </a:rPr>
              <a:t>2018/8/13</a:t>
            </a:fld>
            <a:endParaRPr lang="zh-CN" altLang="en-US" dirty="0">
              <a:solidFill>
                <a:srgbClr val="000000">
                  <a:tint val="75000"/>
                </a:srgbClr>
              </a:solidFill>
            </a:endParaRPr>
          </a:p>
        </p:txBody>
      </p:sp>
      <p:sp>
        <p:nvSpPr>
          <p:cNvPr id="6" name="页脚占位符 5"/>
          <p:cNvSpPr>
            <a:spLocks noGrp="1"/>
          </p:cNvSpPr>
          <p:nvPr>
            <p:ph type="ftr" sz="quarter" idx="11"/>
          </p:nvPr>
        </p:nvSpPr>
        <p:spPr/>
        <p:txBody>
          <a:bodyPr/>
          <a:lstStyle/>
          <a:p>
            <a:endParaRPr lang="zh-CN" altLang="en-US" dirty="0">
              <a:solidFill>
                <a:srgbClr val="000000">
                  <a:tint val="75000"/>
                </a:srgbClr>
              </a:solidFill>
            </a:endParaRPr>
          </a:p>
        </p:txBody>
      </p:sp>
      <p:sp>
        <p:nvSpPr>
          <p:cNvPr id="7" name="灯片编号占位符 6"/>
          <p:cNvSpPr>
            <a:spLocks noGrp="1"/>
          </p:cNvSpPr>
          <p:nvPr>
            <p:ph type="sldNum" sz="quarter" idx="12"/>
          </p:nvPr>
        </p:nvSpPr>
        <p:spPr/>
        <p:txBody>
          <a:bodyPr/>
          <a:lstStyle/>
          <a:p>
            <a:fld id="{FABC47A4-756D-490B-A52F-7D9E2C9FC05F}" type="slidenum">
              <a:rPr lang="zh-CN" altLang="en-US" smtClean="0">
                <a:solidFill>
                  <a:srgbClr val="000000">
                    <a:tint val="75000"/>
                  </a:srgbClr>
                </a:solidFill>
              </a:rPr>
              <a:t>‹#›</a:t>
            </a:fld>
            <a:endParaRPr lang="zh-CN" altLang="en-US">
              <a:solidFill>
                <a:srgbClr val="000000">
                  <a:tint val="75000"/>
                </a:srgbClr>
              </a:solidFill>
            </a:endParaRPr>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2018/8/13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defRPr sz="60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lvl1pPr>
          </a:lstStyle>
          <a:p>
            <a:r>
              <a:rPr lang="zh-CN" altLang="en-US" dirty="0"/>
              <a:t>单击此处编辑母版标题样式</a:t>
            </a:r>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lvl1pPr>
          </a:lstStyle>
          <a:p>
            <a:r>
              <a:rPr lang="zh-CN" altLang="en-US" dirty="0"/>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8" name="页脚占位符 7"/>
          <p:cNvSpPr>
            <a:spLocks noGrp="1"/>
          </p:cNvSpPr>
          <p:nvPr>
            <p:ph type="ftr" sz="quarter" idx="11"/>
          </p:nvPr>
        </p:nvSpPr>
        <p:spPr/>
        <p:txBody>
          <a:bodyPr/>
          <a:lstStyle/>
          <a:p>
            <a:endParaRPr lang="zh-CN" altLang="en-US">
              <a:solidFill>
                <a:srgbClr val="000000">
                  <a:tint val="75000"/>
                </a:srgbClr>
              </a:solidFill>
            </a:endParaRPr>
          </a:p>
        </p:txBody>
      </p:sp>
      <p:sp>
        <p:nvSpPr>
          <p:cNvPr id="9" name="灯片编号占位符 8"/>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3" name="页脚占位符 2"/>
          <p:cNvSpPr>
            <a:spLocks noGrp="1"/>
          </p:cNvSpPr>
          <p:nvPr>
            <p:ph type="ftr" sz="quarter" idx="11"/>
          </p:nvPr>
        </p:nvSpPr>
        <p:spPr/>
        <p:txBody>
          <a:bodyPr/>
          <a:lstStyle/>
          <a:p>
            <a:endParaRPr lang="zh-CN" altLang="en-US">
              <a:solidFill>
                <a:srgbClr val="000000">
                  <a:tint val="75000"/>
                </a:srgbClr>
              </a:solidFill>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lvl1pPr>
          </a:lstStyle>
          <a:p>
            <a:r>
              <a:rPr lang="zh-CN" altLang="en-US" dirty="0"/>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solidFill>
                  <a:srgbClr val="000000">
                    <a:tint val="75000"/>
                  </a:srgbClr>
                </a:solidFill>
              </a:rPr>
              <a:t>2018/8/13</a:t>
            </a:fld>
            <a:endParaRPr lang="zh-CN" altLang="en-US" dirty="0">
              <a:solidFill>
                <a:srgbClr val="000000">
                  <a:tint val="75000"/>
                </a:srgbClr>
              </a:solidFill>
            </a:endParaRPr>
          </a:p>
        </p:txBody>
      </p:sp>
      <p:sp>
        <p:nvSpPr>
          <p:cNvPr id="6" name="页脚占位符 5"/>
          <p:cNvSpPr>
            <a:spLocks noGrp="1"/>
          </p:cNvSpPr>
          <p:nvPr>
            <p:ph type="ftr" sz="quarter" idx="11"/>
          </p:nvPr>
        </p:nvSpPr>
        <p:spPr/>
        <p:txBody>
          <a:bodyPr/>
          <a:lstStyle/>
          <a:p>
            <a:endParaRPr lang="zh-CN" altLang="en-US" dirty="0">
              <a:solidFill>
                <a:srgbClr val="000000">
                  <a:tint val="75000"/>
                </a:srgbClr>
              </a:solidFill>
            </a:endParaRPr>
          </a:p>
        </p:txBody>
      </p:sp>
      <p:sp>
        <p:nvSpPr>
          <p:cNvPr id="7" name="灯片编号占位符 6"/>
          <p:cNvSpPr>
            <a:spLocks noGrp="1"/>
          </p:cNvSpPr>
          <p:nvPr>
            <p:ph type="sldNum" sz="quarter" idx="12"/>
          </p:nvPr>
        </p:nvSpPr>
        <p:spPr/>
        <p:txBody>
          <a:bodyPr/>
          <a:lstStyle/>
          <a:p>
            <a:fld id="{FABC47A4-756D-490B-A52F-7D9E2C9FC05F}" type="slidenum">
              <a:rPr lang="zh-CN" altLang="en-US" smtClean="0">
                <a:solidFill>
                  <a:srgbClr val="000000">
                    <a:tint val="75000"/>
                  </a:srgbClr>
                </a:solidFill>
              </a:rPr>
              <a:t>‹#›</a:t>
            </a:fld>
            <a:endParaRPr lang="zh-CN" altLang="en-US">
              <a:solidFill>
                <a:srgbClr val="000000">
                  <a:tint val="75000"/>
                </a:srgbClr>
              </a:solidFill>
            </a:endParaRPr>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lvl1pPr>
          </a:lstStyle>
          <a:p>
            <a:r>
              <a:rPr lang="zh-CN" altLang="en-US" dirty="0"/>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2018/8/13</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2018/8/13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ags" Target="../tags/tag5.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ags" Target="../tags/tag4.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ags" Target="../tags/tag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ags" Target="../tags/tag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ags" Target="../tags/tag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3.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ags" Target="../tags/tag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ags" Target="../tags/tag11.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ags" Target="../tags/tag10.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4.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ags" Target="../tags/tag1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ags" Target="../tags/tag14.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ags" Target="../tags/tag1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theme" Target="../theme/theme5.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tags" Target="../tags/tag1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ags" Target="../tags/tag17.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ags" Target="../tags/tag16.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theme" Target="../theme/theme6.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tags" Target="../tags/tag1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ags" Target="../tags/tag20.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ags" Target="../tags/tag19.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theme" Target="../theme/theme7.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tags" Target="../tags/tag2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tags" Target="../tags/tag2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tags" Target="../tags/tag2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8.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tags" Target="../tags/tag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tx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2018/8/13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
        <p:nvSpPr>
          <p:cNvPr id="7"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p:random/>
      </p:transition>
    </mc:Choice>
    <mc:Fallback xmlns="">
      <p:transition>
        <p:random/>
      </p:transition>
    </mc:Fallback>
  </mc:AlternateConten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tx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
        <p:nvSpPr>
          <p:cNvPr id="7"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mc:AlternateContent xmlns:mc="http://schemas.openxmlformats.org/markup-compatibility/2006" xmlns:p14="http://schemas.microsoft.com/office/powerpoint/2010/main">
    <mc:Choice Requires="p14">
      <p:transition>
        <p:random/>
      </p:transition>
    </mc:Choice>
    <mc:Fallback xmlns="">
      <p:transition>
        <p:random/>
      </p:transition>
    </mc:Fallback>
  </mc:AlternateConten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tx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
        <p:nvSpPr>
          <p:cNvPr id="7"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mc:AlternateContent xmlns:mc="http://schemas.openxmlformats.org/markup-compatibility/2006" xmlns:p14="http://schemas.microsoft.com/office/powerpoint/2010/main">
    <mc:Choice Requires="p14">
      <p:transition>
        <p:random/>
      </p:transition>
    </mc:Choice>
    <mc:Fallback xmlns="">
      <p:transition>
        <p:random/>
      </p:transition>
    </mc:Fallback>
  </mc:AlternateConten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tx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
        <p:nvSpPr>
          <p:cNvPr id="7"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mc:AlternateContent xmlns:mc="http://schemas.openxmlformats.org/markup-compatibility/2006" xmlns:p14="http://schemas.microsoft.com/office/powerpoint/2010/main">
    <mc:Choice Requires="p14">
      <p:transition>
        <p:random/>
      </p:transition>
    </mc:Choice>
    <mc:Fallback xmlns="">
      <p:transition>
        <p:random/>
      </p:transition>
    </mc:Fallback>
  </mc:AlternateConten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tx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
        <p:nvSpPr>
          <p:cNvPr id="7"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Lst>
  <mc:AlternateContent xmlns:mc="http://schemas.openxmlformats.org/markup-compatibility/2006" xmlns:p14="http://schemas.microsoft.com/office/powerpoint/2010/main">
    <mc:Choice Requires="p14">
      <p:transition>
        <p:random/>
      </p:transition>
    </mc:Choice>
    <mc:Fallback xmlns="">
      <p:transition>
        <p:random/>
      </p:transition>
    </mc:Fallback>
  </mc:AlternateConten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tx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
        <p:nvSpPr>
          <p:cNvPr id="7"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Lst>
  <mc:AlternateContent xmlns:mc="http://schemas.openxmlformats.org/markup-compatibility/2006" xmlns:p14="http://schemas.microsoft.com/office/powerpoint/2010/main">
    <mc:Choice Requires="p14">
      <p:transition>
        <p:random/>
      </p:transition>
    </mc:Choice>
    <mc:Fallback xmlns="">
      <p:transition>
        <p:random/>
      </p:transition>
    </mc:Fallback>
  </mc:AlternateConten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tx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
        <p:nvSpPr>
          <p:cNvPr id="7"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Lst>
  <mc:AlternateContent xmlns:mc="http://schemas.openxmlformats.org/markup-compatibility/2006" xmlns:p14="http://schemas.microsoft.com/office/powerpoint/2010/main">
    <mc:Choice Requires="p14">
      <p:transition>
        <p:random/>
      </p:transition>
    </mc:Choice>
    <mc:Fallback xmlns="">
      <p:transition>
        <p:random/>
      </p:transition>
    </mc:Fallback>
  </mc:AlternateConten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tx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solidFill>
                  <a:srgbClr val="000000">
                    <a:tint val="75000"/>
                  </a:srgbClr>
                </a:solidFill>
              </a:rPr>
              <a:t>2018/8/13</a:t>
            </a:fld>
            <a:endParaRPr lang="zh-CN" altLang="en-US">
              <a:solidFill>
                <a:srgbClr val="000000">
                  <a:tint val="75000"/>
                </a:srgb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solidFill>
                  <a:srgbClr val="000000">
                    <a:tint val="75000"/>
                  </a:srgbClr>
                </a:solidFill>
              </a:rPr>
              <a:t>‹#›</a:t>
            </a:fld>
            <a:endParaRPr lang="zh-CN" altLang="en-US">
              <a:solidFill>
                <a:srgbClr val="000000">
                  <a:tint val="75000"/>
                </a:srgbClr>
              </a:solidFill>
            </a:endParaRPr>
          </a:p>
        </p:txBody>
      </p:sp>
      <p:sp>
        <p:nvSpPr>
          <p:cNvPr id="7"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Lst>
  <mc:AlternateContent xmlns:mc="http://schemas.openxmlformats.org/markup-compatibility/2006" xmlns:p14="http://schemas.microsoft.com/office/powerpoint/2010/main">
    <mc:Choice Requires="p14">
      <p:transition>
        <p:random/>
      </p:transition>
    </mc:Choice>
    <mc:Fallback xmlns="">
      <p:transition>
        <p:random/>
      </p:transition>
    </mc:Fallback>
  </mc:AlternateConten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2.xml"/><Relationship Id="rId1" Type="http://schemas.openxmlformats.org/officeDocument/2006/relationships/tags" Target="../tags/tag34.xml"/><Relationship Id="rId6" Type="http://schemas.openxmlformats.org/officeDocument/2006/relationships/image" Target="../media/image11.tiff"/><Relationship Id="rId5" Type="http://schemas.openxmlformats.org/officeDocument/2006/relationships/image" Target="../media/image10.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6.xml"/><Relationship Id="rId5" Type="http://schemas.openxmlformats.org/officeDocument/2006/relationships/image" Target="../media/image12.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37.xml"/><Relationship Id="rId5" Type="http://schemas.openxmlformats.org/officeDocument/2006/relationships/image" Target="../media/image13.pn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38.xml"/><Relationship Id="rId5" Type="http://schemas.openxmlformats.org/officeDocument/2006/relationships/image" Target="../media/image13.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3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1.xml"/><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2.xml"/><Relationship Id="rId5" Type="http://schemas.openxmlformats.org/officeDocument/2006/relationships/image" Target="../media/image16.pn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2.xml"/><Relationship Id="rId1" Type="http://schemas.openxmlformats.org/officeDocument/2006/relationships/tags" Target="../tags/tag43.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4.xml"/><Relationship Id="rId5" Type="http://schemas.openxmlformats.org/officeDocument/2006/relationships/image" Target="../media/image17.png"/><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21.xml"/><Relationship Id="rId7" Type="http://schemas.openxmlformats.org/officeDocument/2006/relationships/image" Target="../media/image20.jpg"/><Relationship Id="rId2" Type="http://schemas.openxmlformats.org/officeDocument/2006/relationships/slideLayout" Target="../slideLayouts/slideLayout2.xml"/><Relationship Id="rId1" Type="http://schemas.openxmlformats.org/officeDocument/2006/relationships/tags" Target="../tags/tag45.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4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49.xml"/><Relationship Id="rId5" Type="http://schemas.openxmlformats.org/officeDocument/2006/relationships/image" Target="../media/image24.png"/><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25.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3.tiff"/><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29.xml"/><Relationship Id="rId5" Type="http://schemas.openxmlformats.org/officeDocument/2006/relationships/image" Target="../media/image4.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7.png"/><Relationship Id="rId2" Type="http://schemas.openxmlformats.org/officeDocument/2006/relationships/slideLayout" Target="../slideLayouts/slideLayout22.xml"/><Relationship Id="rId1" Type="http://schemas.openxmlformats.org/officeDocument/2006/relationships/tags" Target="../tags/tag3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2.xml"/><Relationship Id="rId1" Type="http://schemas.openxmlformats.org/officeDocument/2006/relationships/tags" Target="../tags/tag31.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9.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786765" y="3952875"/>
            <a:ext cx="3943195" cy="830997"/>
          </a:xfrm>
          <a:prstGeom prst="rect">
            <a:avLst/>
          </a:prstGeom>
          <a:noFill/>
        </p:spPr>
        <p:txBody>
          <a:bodyPr wrap="none" rtlCol="0">
            <a:spAutoFit/>
          </a:bodyPr>
          <a:lstStyle/>
          <a:p>
            <a:r>
              <a:rPr lang="en-US" altLang="zh-CN" sz="4800" b="1" dirty="0">
                <a:solidFill>
                  <a:srgbClr val="354E65"/>
                </a:solidFill>
                <a:latin typeface="微软雅黑" panose="020B0503020204020204" charset="-122"/>
                <a:ea typeface="微软雅黑" panose="020B0503020204020204" charset="-122"/>
                <a:cs typeface="微软雅黑" panose="020B0503020204020204" charset="-122"/>
              </a:rPr>
              <a:t>ROS</a:t>
            </a:r>
            <a:r>
              <a:rPr lang="zh-CN" altLang="en-US" sz="4800" b="1" dirty="0">
                <a:solidFill>
                  <a:srgbClr val="354E65"/>
                </a:solidFill>
                <a:latin typeface="微软雅黑" panose="020B0503020204020204" charset="-122"/>
                <a:ea typeface="微软雅黑" panose="020B0503020204020204" charset="-122"/>
                <a:cs typeface="微软雅黑" panose="020B0503020204020204" charset="-122"/>
              </a:rPr>
              <a:t>入门教程</a:t>
            </a:r>
          </a:p>
        </p:txBody>
      </p:sp>
      <p:sp>
        <p:nvSpPr>
          <p:cNvPr id="10" name="文本框 9"/>
          <p:cNvSpPr txBox="1"/>
          <p:nvPr/>
        </p:nvSpPr>
        <p:spPr>
          <a:xfrm>
            <a:off x="2125956" y="4658358"/>
            <a:ext cx="5434501" cy="769441"/>
          </a:xfrm>
          <a:prstGeom prst="rect">
            <a:avLst/>
          </a:prstGeom>
          <a:noFill/>
        </p:spPr>
        <p:txBody>
          <a:bodyPr wrap="none" rtlCol="0">
            <a:spAutoFit/>
          </a:bodyPr>
          <a:lstStyle/>
          <a:p>
            <a:r>
              <a:rPr lang="en-US" altLang="zh-CN" sz="4400" b="1" dirty="0" smtClean="0">
                <a:solidFill>
                  <a:srgbClr val="354E65"/>
                </a:solidFill>
                <a:latin typeface="微软雅黑" panose="020B0503020204020204" charset="-122"/>
                <a:ea typeface="微软雅黑" panose="020B0503020204020204" charset="-122"/>
              </a:rPr>
              <a:t>----Navigation</a:t>
            </a:r>
            <a:r>
              <a:rPr lang="zh-CN" altLang="en-US" sz="4400" b="1" dirty="0" smtClean="0">
                <a:solidFill>
                  <a:srgbClr val="354E65"/>
                </a:solidFill>
                <a:latin typeface="微软雅黑" panose="020B0503020204020204" charset="-122"/>
                <a:ea typeface="微软雅黑" panose="020B0503020204020204" charset="-122"/>
              </a:rPr>
              <a:t>授课</a:t>
            </a:r>
            <a:endParaRPr lang="en-US" altLang="zh-CN" sz="4400" b="1" dirty="0">
              <a:solidFill>
                <a:srgbClr val="354E65"/>
              </a:solidFill>
              <a:latin typeface="微软雅黑" panose="020B0503020204020204" charset="-122"/>
              <a:ea typeface="微软雅黑" panose="020B0503020204020204" charset="-122"/>
            </a:endParaRPr>
          </a:p>
        </p:txBody>
      </p:sp>
      <p:sp>
        <p:nvSpPr>
          <p:cNvPr id="11" name="文本框 10"/>
          <p:cNvSpPr txBox="1"/>
          <p:nvPr/>
        </p:nvSpPr>
        <p:spPr>
          <a:xfrm>
            <a:off x="1134110" y="5437505"/>
            <a:ext cx="3434080" cy="583565"/>
          </a:xfrm>
          <a:prstGeom prst="rect">
            <a:avLst/>
          </a:prstGeom>
          <a:noFill/>
        </p:spPr>
        <p:txBody>
          <a:bodyPr wrap="none" rtlCol="0">
            <a:spAutoFit/>
          </a:bodyPr>
          <a:lstStyle/>
          <a:p>
            <a:r>
              <a:rPr lang="zh-CN" altLang="en-US" sz="3200">
                <a:solidFill>
                  <a:srgbClr val="354E65"/>
                </a:solidFill>
              </a:rPr>
              <a:t>主讲教师：郭旭东</a:t>
            </a:r>
            <a:endParaRPr lang="en-US" altLang="zh-CN" sz="3200">
              <a:solidFill>
                <a:srgbClr val="354E65"/>
              </a:solidFill>
            </a:endParaRPr>
          </a:p>
        </p:txBody>
      </p:sp>
    </p:spTree>
    <p:custDataLst>
      <p:tags r:id="rId1"/>
    </p:custDataLst>
  </p:cSld>
  <p:clrMapOvr>
    <a:masterClrMapping/>
  </p:clrMapOvr>
  <p:transition>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53365" y="121920"/>
            <a:ext cx="2064989" cy="338554"/>
          </a:xfrm>
          <a:prstGeom prst="rect">
            <a:avLst/>
          </a:prstGeom>
          <a:noFill/>
        </p:spPr>
        <p:txBody>
          <a:bodyPr wrap="none" rtlCol="0">
            <a:spAutoFit/>
          </a:bodyPr>
          <a:lstStyle/>
          <a:p>
            <a:r>
              <a:rPr lang="en-US" altLang="zh-CN" sz="1600" dirty="0">
                <a:solidFill>
                  <a:srgbClr val="446382"/>
                </a:solidFill>
              </a:rPr>
              <a:t>ROS</a:t>
            </a:r>
            <a:r>
              <a:rPr lang="zh-CN" altLang="en-US" sz="1600" dirty="0">
                <a:solidFill>
                  <a:srgbClr val="446382"/>
                </a:solidFill>
              </a:rPr>
              <a:t>机器人开发技术</a:t>
            </a:r>
          </a:p>
        </p:txBody>
      </p:sp>
      <p:sp>
        <p:nvSpPr>
          <p:cNvPr id="6" name="文本框 5"/>
          <p:cNvSpPr txBox="1"/>
          <p:nvPr/>
        </p:nvSpPr>
        <p:spPr>
          <a:xfrm>
            <a:off x="2479675" y="450215"/>
            <a:ext cx="1244251" cy="338554"/>
          </a:xfrm>
          <a:prstGeom prst="rect">
            <a:avLst/>
          </a:prstGeom>
          <a:noFill/>
        </p:spPr>
        <p:txBody>
          <a:bodyPr wrap="none" rtlCol="0">
            <a:spAutoFit/>
          </a:bodyPr>
          <a:lstStyle/>
          <a:p>
            <a:r>
              <a:rPr lang="en-US" altLang="zh-CN" sz="1600" dirty="0" err="1">
                <a:solidFill>
                  <a:srgbClr val="446382"/>
                </a:solidFill>
              </a:rPr>
              <a:t>m</a:t>
            </a:r>
            <a:r>
              <a:rPr lang="en-US" altLang="zh-CN" sz="1600" dirty="0" err="1" smtClean="0">
                <a:solidFill>
                  <a:srgbClr val="446382"/>
                </a:solidFill>
              </a:rPr>
              <a:t>ove_base</a:t>
            </a:r>
            <a:endParaRPr lang="zh-CN" altLang="en-US" sz="1600" dirty="0">
              <a:solidFill>
                <a:srgbClr val="446382"/>
              </a:solidFill>
            </a:endParaRPr>
          </a:p>
        </p:txBody>
      </p:sp>
      <p:sp>
        <p:nvSpPr>
          <p:cNvPr id="7" name="文本框 6"/>
          <p:cNvSpPr txBox="1"/>
          <p:nvPr/>
        </p:nvSpPr>
        <p:spPr>
          <a:xfrm>
            <a:off x="10523220" y="6277610"/>
            <a:ext cx="1402080" cy="337185"/>
          </a:xfrm>
          <a:prstGeom prst="rect">
            <a:avLst/>
          </a:prstGeom>
          <a:noFill/>
        </p:spPr>
        <p:txBody>
          <a:bodyPr wrap="none" rtlCol="0">
            <a:spAutoFit/>
          </a:bodyPr>
          <a:lstStyle/>
          <a:p>
            <a:r>
              <a:rPr lang="zh-CN" altLang="en-US" sz="1600">
                <a:solidFill>
                  <a:srgbClr val="446382"/>
                </a:solidFill>
              </a:rPr>
              <a:t>中国大学慕课</a:t>
            </a:r>
          </a:p>
        </p:txBody>
      </p:sp>
      <p:pic>
        <p:nvPicPr>
          <p:cNvPr id="43" name="图片 42"/>
          <p:cNvPicPr>
            <a:picLocks noChangeAspect="1"/>
          </p:cNvPicPr>
          <p:nvPr/>
        </p:nvPicPr>
        <p:blipFill>
          <a:blip r:embed="rId5"/>
          <a:stretch>
            <a:fillRect/>
          </a:stretch>
        </p:blipFill>
        <p:spPr>
          <a:xfrm>
            <a:off x="1417955" y="1264920"/>
            <a:ext cx="1337945" cy="4457700"/>
          </a:xfrm>
          <a:prstGeom prst="rect">
            <a:avLst/>
          </a:prstGeom>
        </p:spPr>
      </p:pic>
      <p:pic>
        <p:nvPicPr>
          <p:cNvPr id="44" name="图片 43"/>
          <p:cNvPicPr>
            <a:picLocks noChangeAspect="1"/>
          </p:cNvPicPr>
          <p:nvPr/>
        </p:nvPicPr>
        <p:blipFill rotWithShape="1">
          <a:blip r:embed="rId6"/>
          <a:srcRect l="7418" t="4093" b="3321"/>
          <a:stretch>
            <a:fillRect/>
          </a:stretch>
        </p:blipFill>
        <p:spPr>
          <a:xfrm>
            <a:off x="3458210" y="1264920"/>
            <a:ext cx="7626350" cy="4457700"/>
          </a:xfrm>
          <a:prstGeom prst="rect">
            <a:avLst/>
          </a:prstGeom>
        </p:spPr>
      </p:pic>
      <p:sp>
        <p:nvSpPr>
          <p:cNvPr id="8" name="圆角矩形 7"/>
          <p:cNvSpPr/>
          <p:nvPr/>
        </p:nvSpPr>
        <p:spPr>
          <a:xfrm>
            <a:off x="1417954" y="4159341"/>
            <a:ext cx="900399" cy="304800"/>
          </a:xfrm>
          <a:prstGeom prst="roundRect">
            <a:avLst/>
          </a:prstGeom>
          <a:noFill/>
          <a:ln w="254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2050" name=" 2050"/>
          <p:cNvSpPr/>
          <p:nvPr/>
        </p:nvSpPr>
        <p:spPr bwMode="auto">
          <a:xfrm>
            <a:off x="3526155" y="1829435"/>
            <a:ext cx="5332730" cy="3288030"/>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C3DBE7"/>
          </a:solidFill>
          <a:ln>
            <a:noFill/>
          </a:ln>
          <a:extLst>
            <a:ext uri="{91240B29-F687-4F45-9708-019B960494DF}">
              <a14:hiddenLine xmlns:a14="http://schemas.microsoft.com/office/drawing/2010/main" w="9525">
                <a:solidFill>
                  <a:srgbClr val="000000"/>
                </a:solidFill>
                <a:round/>
              </a14:hiddenLine>
            </a:ext>
          </a:extLst>
        </p:spPr>
        <p:txBody>
          <a:bodyPr bIns="36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5" name="文本框 4"/>
          <p:cNvSpPr txBox="1"/>
          <p:nvPr/>
        </p:nvSpPr>
        <p:spPr>
          <a:xfrm>
            <a:off x="253365" y="121920"/>
            <a:ext cx="2064989" cy="338554"/>
          </a:xfrm>
          <a:prstGeom prst="rect">
            <a:avLst/>
          </a:prstGeom>
          <a:noFill/>
        </p:spPr>
        <p:txBody>
          <a:bodyPr wrap="none" rtlCol="0">
            <a:spAutoFit/>
          </a:bodyPr>
          <a:lstStyle/>
          <a:p>
            <a:r>
              <a:rPr lang="en-US" altLang="zh-CN" sz="1600" dirty="0">
                <a:solidFill>
                  <a:srgbClr val="446382"/>
                </a:solidFill>
              </a:rPr>
              <a:t>ROS</a:t>
            </a:r>
            <a:r>
              <a:rPr lang="zh-CN" altLang="en-US" sz="1600" dirty="0">
                <a:solidFill>
                  <a:srgbClr val="446382"/>
                </a:solidFill>
              </a:rPr>
              <a:t>机器人开发技术</a:t>
            </a:r>
          </a:p>
        </p:txBody>
      </p:sp>
      <p:sp>
        <p:nvSpPr>
          <p:cNvPr id="6" name="文本框 5"/>
          <p:cNvSpPr txBox="1"/>
          <p:nvPr/>
        </p:nvSpPr>
        <p:spPr>
          <a:xfrm>
            <a:off x="2479675" y="450215"/>
            <a:ext cx="960519" cy="338554"/>
          </a:xfrm>
          <a:prstGeom prst="rect">
            <a:avLst/>
          </a:prstGeom>
          <a:noFill/>
        </p:spPr>
        <p:txBody>
          <a:bodyPr wrap="none" rtlCol="0">
            <a:spAutoFit/>
          </a:bodyPr>
          <a:lstStyle/>
          <a:p>
            <a:r>
              <a:rPr lang="en-US" altLang="zh-CN" sz="1600" dirty="0" err="1" smtClean="0">
                <a:solidFill>
                  <a:srgbClr val="446382"/>
                </a:solidFill>
              </a:rPr>
              <a:t>costmap</a:t>
            </a:r>
            <a:endParaRPr lang="zh-CN" altLang="en-US" sz="1600" dirty="0">
              <a:solidFill>
                <a:srgbClr val="446382"/>
              </a:solidFill>
            </a:endParaRPr>
          </a:p>
        </p:txBody>
      </p:sp>
      <p:sp>
        <p:nvSpPr>
          <p:cNvPr id="7" name="文本框 6"/>
          <p:cNvSpPr txBox="1"/>
          <p:nvPr/>
        </p:nvSpPr>
        <p:spPr>
          <a:xfrm>
            <a:off x="10523220" y="6277610"/>
            <a:ext cx="1402080" cy="337185"/>
          </a:xfrm>
          <a:prstGeom prst="rect">
            <a:avLst/>
          </a:prstGeom>
          <a:noFill/>
        </p:spPr>
        <p:txBody>
          <a:bodyPr wrap="none" rtlCol="0">
            <a:spAutoFit/>
          </a:bodyPr>
          <a:lstStyle/>
          <a:p>
            <a:r>
              <a:rPr lang="zh-CN" altLang="en-US" sz="1600">
                <a:solidFill>
                  <a:srgbClr val="446382"/>
                </a:solidFill>
              </a:rPr>
              <a:t>中国大学慕课</a:t>
            </a:r>
          </a:p>
        </p:txBody>
      </p:sp>
      <p:sp>
        <p:nvSpPr>
          <p:cNvPr id="3" name="文本框 2"/>
          <p:cNvSpPr txBox="1"/>
          <p:nvPr/>
        </p:nvSpPr>
        <p:spPr>
          <a:xfrm>
            <a:off x="4648200" y="2331720"/>
            <a:ext cx="3124200" cy="583565"/>
          </a:xfrm>
          <a:prstGeom prst="rect">
            <a:avLst/>
          </a:prstGeom>
          <a:noFill/>
        </p:spPr>
        <p:txBody>
          <a:bodyPr wrap="none" rtlCol="0">
            <a:spAutoFit/>
          </a:bodyPr>
          <a:lstStyle/>
          <a:p>
            <a:pPr algn="ctr"/>
            <a:r>
              <a:rPr lang="en-US" altLang="zh-CN" sz="3200" dirty="0" smtClean="0">
                <a:latin typeface="微软雅黑" panose="020B0503020204020204" charset="-122"/>
                <a:ea typeface="微软雅黑" panose="020B0503020204020204" charset="-122"/>
                <a:cs typeface="微软雅黑" panose="020B0503020204020204" charset="-122"/>
              </a:rPr>
              <a:t>Navigation</a:t>
            </a:r>
            <a:r>
              <a:rPr lang="zh-CN" altLang="en-US" sz="3200" dirty="0" smtClean="0">
                <a:latin typeface="微软雅黑" panose="020B0503020204020204" charset="-122"/>
                <a:ea typeface="微软雅黑" panose="020B0503020204020204" charset="-122"/>
                <a:cs typeface="微软雅黑" panose="020B0503020204020204" charset="-122"/>
              </a:rPr>
              <a:t>授课</a:t>
            </a:r>
            <a:endParaRPr lang="zh-CN" altLang="en-US" sz="3200"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5633859" y="3125470"/>
            <a:ext cx="1152881" cy="400110"/>
          </a:xfrm>
          <a:prstGeom prst="rect">
            <a:avLst/>
          </a:prstGeom>
          <a:noFill/>
        </p:spPr>
        <p:txBody>
          <a:bodyPr wrap="none" rtlCol="0">
            <a:spAutoFit/>
          </a:bodyPr>
          <a:lstStyle/>
          <a:p>
            <a:pPr algn="ctr"/>
            <a:r>
              <a:rPr lang="en-US" altLang="zh-CN" sz="2000" smtClean="0"/>
              <a:t>costmap</a:t>
            </a:r>
            <a:endParaRPr lang="zh-CN" altLang="en-US" sz="2000" dirty="0"/>
          </a:p>
        </p:txBody>
      </p:sp>
    </p:spTree>
    <p:custDataLst>
      <p:tags r:id="rId1"/>
    </p:custDataLst>
  </p:cSld>
  <p:clrMapOvr>
    <a:masterClrMapping/>
  </p:clrMapOvr>
  <p:transition>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53365" y="121920"/>
            <a:ext cx="2064989" cy="338554"/>
          </a:xfrm>
          <a:prstGeom prst="rect">
            <a:avLst/>
          </a:prstGeom>
          <a:noFill/>
        </p:spPr>
        <p:txBody>
          <a:bodyPr wrap="none" rtlCol="0">
            <a:spAutoFit/>
          </a:bodyPr>
          <a:lstStyle/>
          <a:p>
            <a:r>
              <a:rPr lang="en-US" altLang="zh-CN" sz="1600" dirty="0">
                <a:solidFill>
                  <a:srgbClr val="446382"/>
                </a:solidFill>
              </a:rPr>
              <a:t>ROS</a:t>
            </a:r>
            <a:r>
              <a:rPr lang="zh-CN" altLang="en-US" sz="1600" dirty="0">
                <a:solidFill>
                  <a:srgbClr val="446382"/>
                </a:solidFill>
              </a:rPr>
              <a:t>机器人开发技术</a:t>
            </a:r>
          </a:p>
        </p:txBody>
      </p:sp>
      <p:sp>
        <p:nvSpPr>
          <p:cNvPr id="6" name="文本框 5"/>
          <p:cNvSpPr txBox="1"/>
          <p:nvPr/>
        </p:nvSpPr>
        <p:spPr>
          <a:xfrm>
            <a:off x="2479675" y="450215"/>
            <a:ext cx="960519" cy="338554"/>
          </a:xfrm>
          <a:prstGeom prst="rect">
            <a:avLst/>
          </a:prstGeom>
          <a:noFill/>
        </p:spPr>
        <p:txBody>
          <a:bodyPr wrap="none" rtlCol="0">
            <a:spAutoFit/>
          </a:bodyPr>
          <a:lstStyle/>
          <a:p>
            <a:r>
              <a:rPr lang="en-US" altLang="zh-CN" sz="1600" dirty="0" err="1" smtClean="0">
                <a:solidFill>
                  <a:srgbClr val="446382"/>
                </a:solidFill>
              </a:rPr>
              <a:t>costmap</a:t>
            </a:r>
            <a:endParaRPr lang="zh-CN" altLang="en-US" sz="1600" dirty="0">
              <a:solidFill>
                <a:srgbClr val="446382"/>
              </a:solidFill>
            </a:endParaRPr>
          </a:p>
        </p:txBody>
      </p:sp>
      <p:sp>
        <p:nvSpPr>
          <p:cNvPr id="7" name="文本框 6"/>
          <p:cNvSpPr txBox="1"/>
          <p:nvPr/>
        </p:nvSpPr>
        <p:spPr>
          <a:xfrm>
            <a:off x="10523220" y="6277610"/>
            <a:ext cx="1402080" cy="337185"/>
          </a:xfrm>
          <a:prstGeom prst="rect">
            <a:avLst/>
          </a:prstGeom>
          <a:noFill/>
        </p:spPr>
        <p:txBody>
          <a:bodyPr wrap="none" rtlCol="0">
            <a:spAutoFit/>
          </a:bodyPr>
          <a:lstStyle/>
          <a:p>
            <a:r>
              <a:rPr lang="zh-CN" altLang="en-US" sz="1600">
                <a:solidFill>
                  <a:srgbClr val="446382"/>
                </a:solidFill>
              </a:rPr>
              <a:t>中国大学慕课</a:t>
            </a:r>
          </a:p>
        </p:txBody>
      </p:sp>
      <p:pic>
        <p:nvPicPr>
          <p:cNvPr id="10" name="图片 9" descr="20170504191642538"/>
          <p:cNvPicPr/>
          <p:nvPr/>
        </p:nvPicPr>
        <p:blipFill>
          <a:blip r:embed="rId5"/>
          <a:stretch>
            <a:fillRect/>
          </a:stretch>
        </p:blipFill>
        <p:spPr>
          <a:xfrm>
            <a:off x="1151890" y="1173480"/>
            <a:ext cx="4572000" cy="4181475"/>
          </a:xfrm>
          <a:prstGeom prst="rect">
            <a:avLst/>
          </a:prstGeom>
        </p:spPr>
      </p:pic>
      <p:sp>
        <p:nvSpPr>
          <p:cNvPr id="11" name="文本框 10"/>
          <p:cNvSpPr txBox="1"/>
          <p:nvPr/>
        </p:nvSpPr>
        <p:spPr>
          <a:xfrm>
            <a:off x="858520" y="5570855"/>
            <a:ext cx="9876155" cy="706755"/>
          </a:xfrm>
          <a:prstGeom prst="rect">
            <a:avLst/>
          </a:prstGeom>
          <a:noFill/>
        </p:spPr>
        <p:txBody>
          <a:bodyPr wrap="square" rtlCol="0">
            <a:spAutoFit/>
          </a:bodyPr>
          <a:lstStyle/>
          <a:p>
            <a:r>
              <a:rPr lang="zh-CN" altLang="zh-CN" sz="2000" dirty="0">
                <a:latin typeface="微软雅黑" panose="020B0503020204020204" charset="-122"/>
                <a:ea typeface="微软雅黑" panose="020B0503020204020204" charset="-122"/>
                <a:cs typeface="微软雅黑" panose="020B0503020204020204" charset="-122"/>
              </a:rPr>
              <a:t>机器人和障碍物以及膨胀区域在</a:t>
            </a:r>
            <a:r>
              <a:rPr lang="en-US" altLang="zh-CN" sz="2000" dirty="0">
                <a:latin typeface="微软雅黑" panose="020B0503020204020204" charset="-122"/>
                <a:ea typeface="微软雅黑" panose="020B0503020204020204" charset="-122"/>
                <a:cs typeface="微软雅黑" panose="020B0503020204020204" charset="-122"/>
              </a:rPr>
              <a:t>2</a:t>
            </a:r>
            <a:r>
              <a:rPr lang="zh-CN" altLang="zh-CN" sz="2000" dirty="0">
                <a:latin typeface="微软雅黑" panose="020B0503020204020204" charset="-122"/>
                <a:ea typeface="微软雅黑" panose="020B0503020204020204" charset="-122"/>
                <a:cs typeface="微软雅黑" panose="020B0503020204020204" charset="-122"/>
              </a:rPr>
              <a:t>维地图上的</a:t>
            </a:r>
            <a:r>
              <a:rPr lang="en-US" altLang="zh-CN" sz="2000" dirty="0">
                <a:latin typeface="微软雅黑" panose="020B0503020204020204" charset="-122"/>
                <a:ea typeface="微软雅黑" panose="020B0503020204020204" charset="-122"/>
                <a:cs typeface="微软雅黑" panose="020B0503020204020204" charset="-122"/>
              </a:rPr>
              <a:t>footprint</a:t>
            </a:r>
            <a:r>
              <a:rPr lang="zh-CN" altLang="zh-CN" sz="2000" dirty="0">
                <a:latin typeface="微软雅黑" panose="020B0503020204020204" charset="-122"/>
                <a:ea typeface="微软雅黑" panose="020B0503020204020204" charset="-122"/>
                <a:cs typeface="微软雅黑" panose="020B0503020204020204" charset="-122"/>
              </a:rPr>
              <a:t>和投影表示</a:t>
            </a:r>
          </a:p>
          <a:p>
            <a:endParaRPr kumimoji="1" lang="zh-CN" altLang="en-US" sz="20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5971540" y="1256665"/>
            <a:ext cx="4279265" cy="2861310"/>
          </a:xfrm>
          <a:prstGeom prst="rect">
            <a:avLst/>
          </a:prstGeom>
        </p:spPr>
        <p:txBody>
          <a:bodyPr wrap="square">
            <a:spAutoFit/>
          </a:bodyPr>
          <a:lstStyle/>
          <a:p>
            <a:pPr algn="just">
              <a:spcAft>
                <a:spcPts val="0"/>
              </a:spcAft>
            </a:pPr>
            <a:r>
              <a:rPr lang="en-US" altLang="zh-CN" kern="100" dirty="0">
                <a:solidFill>
                  <a:srgbClr val="FF0000"/>
                </a:solidFill>
                <a:latin typeface="微软雅黑" panose="020B0503020204020204" charset="-122"/>
                <a:ea typeface="微软雅黑" panose="020B0503020204020204" charset="-122"/>
                <a:cs typeface="微软雅黑" panose="020B0503020204020204" charset="-122"/>
              </a:rPr>
              <a:t>       </a:t>
            </a:r>
            <a:r>
              <a:rPr lang="zh-CN" altLang="zh-CN" kern="100" dirty="0">
                <a:solidFill>
                  <a:srgbClr val="FF0000"/>
                </a:solidFill>
                <a:latin typeface="微软雅黑" panose="020B0503020204020204" charset="-122"/>
                <a:ea typeface="微软雅黑" panose="020B0503020204020204" charset="-122"/>
                <a:cs typeface="微软雅黑" panose="020B0503020204020204" charset="-122"/>
              </a:rPr>
              <a:t>红色</a:t>
            </a:r>
            <a:r>
              <a:rPr lang="en-US" altLang="zh-CN" kern="100" dirty="0">
                <a:solidFill>
                  <a:srgbClr val="FF0000"/>
                </a:solidFill>
                <a:latin typeface="微软雅黑" panose="020B0503020204020204" charset="-122"/>
                <a:ea typeface="微软雅黑" panose="020B0503020204020204" charset="-122"/>
                <a:cs typeface="微软雅黑" panose="020B0503020204020204" charset="-122"/>
              </a:rPr>
              <a:t>cell</a:t>
            </a:r>
            <a:r>
              <a:rPr lang="zh-CN" altLang="zh-CN" kern="100" dirty="0">
                <a:solidFill>
                  <a:srgbClr val="4F4F4F"/>
                </a:solidFill>
                <a:latin typeface="微软雅黑" panose="020B0503020204020204" charset="-122"/>
                <a:ea typeface="微软雅黑" panose="020B0503020204020204" charset="-122"/>
                <a:cs typeface="微软雅黑" panose="020B0503020204020204" charset="-122"/>
              </a:rPr>
              <a:t>（图中红色蓝色区域都是一系列</a:t>
            </a:r>
            <a:r>
              <a:rPr lang="en-US" altLang="zh-CN" kern="100" dirty="0">
                <a:solidFill>
                  <a:srgbClr val="4F4F4F"/>
                </a:solidFill>
                <a:latin typeface="微软雅黑" panose="020B0503020204020204" charset="-122"/>
                <a:ea typeface="微软雅黑" panose="020B0503020204020204" charset="-122"/>
                <a:cs typeface="微软雅黑" panose="020B0503020204020204" charset="-122"/>
              </a:rPr>
              <a:t>cell</a:t>
            </a:r>
            <a:r>
              <a:rPr lang="zh-CN" altLang="zh-CN" kern="100" dirty="0">
                <a:solidFill>
                  <a:srgbClr val="4F4F4F"/>
                </a:solidFill>
                <a:latin typeface="微软雅黑" panose="020B0503020204020204" charset="-122"/>
                <a:ea typeface="微软雅黑" panose="020B0503020204020204" charset="-122"/>
                <a:cs typeface="微软雅黑" panose="020B0503020204020204" charset="-122"/>
              </a:rPr>
              <a:t>堆叠出来的）代表的是代价地图中的障碍</a:t>
            </a:r>
            <a:r>
              <a:rPr lang="zh-CN" altLang="zh-CN" kern="100" dirty="0" smtClean="0">
                <a:solidFill>
                  <a:srgbClr val="4F4F4F"/>
                </a:solidFill>
                <a:latin typeface="微软雅黑" panose="020B0503020204020204" charset="-122"/>
                <a:ea typeface="微软雅黑" panose="020B0503020204020204" charset="-122"/>
                <a:cs typeface="微软雅黑" panose="020B0503020204020204" charset="-122"/>
              </a:rPr>
              <a:t>，</a:t>
            </a:r>
          </a:p>
          <a:p>
            <a:pPr algn="just">
              <a:spcAft>
                <a:spcPts val="0"/>
              </a:spcAft>
            </a:pPr>
            <a:endParaRPr lang="en-US" altLang="zh-CN" kern="100" dirty="0" smtClean="0">
              <a:solidFill>
                <a:srgbClr val="4F4F4F"/>
              </a:solidFill>
              <a:latin typeface="微软雅黑" panose="020B0503020204020204" charset="-122"/>
              <a:ea typeface="微软雅黑" panose="020B0503020204020204" charset="-122"/>
              <a:cs typeface="微软雅黑" panose="020B0503020204020204" charset="-122"/>
            </a:endParaRPr>
          </a:p>
          <a:p>
            <a:pPr algn="just">
              <a:spcAft>
                <a:spcPts val="0"/>
              </a:spcAft>
            </a:pPr>
            <a:r>
              <a:rPr lang="zh-CN" altLang="zh-CN" kern="100" dirty="0" smtClean="0">
                <a:solidFill>
                  <a:srgbClr val="0070C0"/>
                </a:solidFill>
                <a:latin typeface="微软雅黑" panose="020B0503020204020204" charset="-122"/>
                <a:ea typeface="微软雅黑" panose="020B0503020204020204" charset="-122"/>
                <a:cs typeface="微软雅黑" panose="020B0503020204020204" charset="-122"/>
              </a:rPr>
              <a:t>       蓝色</a:t>
            </a:r>
            <a:r>
              <a:rPr lang="en-US" altLang="zh-CN" kern="100" dirty="0">
                <a:solidFill>
                  <a:srgbClr val="0070C0"/>
                </a:solidFill>
                <a:latin typeface="微软雅黑" panose="020B0503020204020204" charset="-122"/>
                <a:ea typeface="微软雅黑" panose="020B0503020204020204" charset="-122"/>
                <a:cs typeface="微软雅黑" panose="020B0503020204020204" charset="-122"/>
              </a:rPr>
              <a:t>cell</a:t>
            </a:r>
            <a:r>
              <a:rPr lang="zh-CN" altLang="zh-CN" kern="100" dirty="0">
                <a:solidFill>
                  <a:srgbClr val="4F4F4F"/>
                </a:solidFill>
                <a:latin typeface="微软雅黑" panose="020B0503020204020204" charset="-122"/>
                <a:ea typeface="微软雅黑" panose="020B0503020204020204" charset="-122"/>
                <a:cs typeface="微软雅黑" panose="020B0503020204020204" charset="-122"/>
              </a:rPr>
              <a:t>代表的是通过机器人内切圆半径计算的障碍物</a:t>
            </a:r>
            <a:r>
              <a:rPr lang="zh-CN" altLang="zh-CN" kern="100" dirty="0" smtClean="0">
                <a:solidFill>
                  <a:srgbClr val="4F4F4F"/>
                </a:solidFill>
                <a:latin typeface="微软雅黑" panose="020B0503020204020204" charset="-122"/>
                <a:ea typeface="微软雅黑" panose="020B0503020204020204" charset="-122"/>
                <a:cs typeface="微软雅黑" panose="020B0503020204020204" charset="-122"/>
              </a:rPr>
              <a:t>膨胀</a:t>
            </a:r>
          </a:p>
          <a:p>
            <a:pPr algn="just">
              <a:spcAft>
                <a:spcPts val="0"/>
              </a:spcAft>
            </a:pPr>
            <a:endParaRPr lang="en-US" altLang="zh-CN" kern="100" dirty="0" smtClean="0">
              <a:solidFill>
                <a:srgbClr val="4F4F4F"/>
              </a:solidFill>
              <a:latin typeface="微软雅黑" panose="020B0503020204020204" charset="-122"/>
              <a:ea typeface="微软雅黑" panose="020B0503020204020204" charset="-122"/>
              <a:cs typeface="微软雅黑" panose="020B0503020204020204" charset="-122"/>
            </a:endParaRPr>
          </a:p>
          <a:p>
            <a:pPr algn="just">
              <a:spcAft>
                <a:spcPts val="0"/>
              </a:spcAft>
            </a:pPr>
            <a:r>
              <a:rPr lang="zh-CN" altLang="zh-CN" kern="100" dirty="0" smtClean="0">
                <a:solidFill>
                  <a:srgbClr val="FF0000"/>
                </a:solidFill>
                <a:latin typeface="微软雅黑" panose="020B0503020204020204" charset="-122"/>
                <a:ea typeface="微软雅黑" panose="020B0503020204020204" charset="-122"/>
                <a:cs typeface="微软雅黑" panose="020B0503020204020204" charset="-122"/>
              </a:rPr>
              <a:t>       红色</a:t>
            </a:r>
            <a:r>
              <a:rPr lang="zh-CN" altLang="zh-CN" kern="100" dirty="0">
                <a:solidFill>
                  <a:srgbClr val="FF0000"/>
                </a:solidFill>
                <a:latin typeface="微软雅黑" panose="020B0503020204020204" charset="-122"/>
                <a:ea typeface="微软雅黑" panose="020B0503020204020204" charset="-122"/>
                <a:cs typeface="微软雅黑" panose="020B0503020204020204" charset="-122"/>
              </a:rPr>
              <a:t>多边形</a:t>
            </a:r>
            <a:r>
              <a:rPr lang="zh-CN" altLang="zh-CN" kern="100" dirty="0">
                <a:solidFill>
                  <a:srgbClr val="4F4F4F"/>
                </a:solidFill>
                <a:latin typeface="微软雅黑" panose="020B0503020204020204" charset="-122"/>
                <a:ea typeface="微软雅黑" panose="020B0503020204020204" charset="-122"/>
                <a:cs typeface="微软雅黑" panose="020B0503020204020204" charset="-122"/>
              </a:rPr>
              <a:t>代表的是机器人</a:t>
            </a:r>
            <a:r>
              <a:rPr lang="en-US" altLang="zh-CN" kern="100" dirty="0">
                <a:solidFill>
                  <a:srgbClr val="4F4F4F"/>
                </a:solidFill>
                <a:latin typeface="微软雅黑" panose="020B0503020204020204" charset="-122"/>
                <a:ea typeface="微软雅黑" panose="020B0503020204020204" charset="-122"/>
                <a:cs typeface="微软雅黑" panose="020B0503020204020204" charset="-122"/>
              </a:rPr>
              <a:t>footprint(</a:t>
            </a:r>
            <a:r>
              <a:rPr lang="zh-CN" altLang="zh-CN" kern="100" dirty="0">
                <a:solidFill>
                  <a:srgbClr val="4F4F4F"/>
                </a:solidFill>
                <a:latin typeface="微软雅黑" panose="020B0503020204020204" charset="-122"/>
                <a:ea typeface="微软雅黑" panose="020B0503020204020204" charset="-122"/>
                <a:cs typeface="微软雅黑" panose="020B0503020204020204" charset="-122"/>
              </a:rPr>
              <a:t>机器人轮廓的垂直投影</a:t>
            </a:r>
            <a:r>
              <a:rPr lang="en-US" altLang="zh-CN" kern="100" dirty="0">
                <a:solidFill>
                  <a:srgbClr val="4F4F4F"/>
                </a:solidFill>
                <a:latin typeface="微软雅黑" panose="020B0503020204020204" charset="-122"/>
                <a:ea typeface="微软雅黑" panose="020B0503020204020204" charset="-122"/>
                <a:cs typeface="微软雅黑" panose="020B0503020204020204" charset="-122"/>
              </a:rPr>
              <a:t>)</a:t>
            </a:r>
            <a:r>
              <a:rPr lang="zh-CN" altLang="zh-CN" kern="100" dirty="0" smtClean="0">
                <a:solidFill>
                  <a:srgbClr val="4F4F4F"/>
                </a:solidFill>
                <a:latin typeface="微软雅黑" panose="020B0503020204020204" charset="-122"/>
                <a:ea typeface="微软雅黑" panose="020B0503020204020204" charset="-122"/>
                <a:cs typeface="微软雅黑" panose="020B0503020204020204" charset="-122"/>
              </a:rPr>
              <a:t>。</a:t>
            </a:r>
            <a:endParaRPr lang="en-US" altLang="zh-CN" kern="100" dirty="0" smtClean="0">
              <a:solidFill>
                <a:srgbClr val="4F4F4F"/>
              </a:solidFill>
              <a:latin typeface="微软雅黑" panose="020B0503020204020204" charset="-122"/>
              <a:ea typeface="微软雅黑" panose="020B0503020204020204" charset="-122"/>
              <a:cs typeface="微软雅黑" panose="020B0503020204020204" charset="-122"/>
            </a:endParaRPr>
          </a:p>
          <a:p>
            <a:pPr algn="just">
              <a:spcAft>
                <a:spcPts val="0"/>
              </a:spcAft>
            </a:pPr>
            <a:endParaRPr lang="zh-CN" altLang="zh-CN" kern="100" dirty="0">
              <a:effectLst/>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transition>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53365" y="121920"/>
            <a:ext cx="2064989" cy="338554"/>
          </a:xfrm>
          <a:prstGeom prst="rect">
            <a:avLst/>
          </a:prstGeom>
          <a:noFill/>
        </p:spPr>
        <p:txBody>
          <a:bodyPr wrap="none" rtlCol="0">
            <a:spAutoFit/>
          </a:bodyPr>
          <a:lstStyle/>
          <a:p>
            <a:r>
              <a:rPr lang="en-US" altLang="zh-CN" sz="1600" dirty="0">
                <a:solidFill>
                  <a:srgbClr val="446382"/>
                </a:solidFill>
              </a:rPr>
              <a:t>ROS</a:t>
            </a:r>
            <a:r>
              <a:rPr lang="zh-CN" altLang="en-US" sz="1600" dirty="0">
                <a:solidFill>
                  <a:srgbClr val="446382"/>
                </a:solidFill>
              </a:rPr>
              <a:t>机器人开发技术</a:t>
            </a:r>
          </a:p>
        </p:txBody>
      </p:sp>
      <p:sp>
        <p:nvSpPr>
          <p:cNvPr id="6" name="文本框 5"/>
          <p:cNvSpPr txBox="1"/>
          <p:nvPr/>
        </p:nvSpPr>
        <p:spPr>
          <a:xfrm>
            <a:off x="2479675" y="450215"/>
            <a:ext cx="960519" cy="338554"/>
          </a:xfrm>
          <a:prstGeom prst="rect">
            <a:avLst/>
          </a:prstGeom>
          <a:noFill/>
        </p:spPr>
        <p:txBody>
          <a:bodyPr wrap="none" rtlCol="0">
            <a:spAutoFit/>
          </a:bodyPr>
          <a:lstStyle/>
          <a:p>
            <a:r>
              <a:rPr lang="en-US" altLang="zh-CN" sz="1600" dirty="0" err="1" smtClean="0">
                <a:solidFill>
                  <a:srgbClr val="446382"/>
                </a:solidFill>
              </a:rPr>
              <a:t>costmap</a:t>
            </a:r>
            <a:endParaRPr lang="zh-CN" altLang="en-US" sz="1600" dirty="0">
              <a:solidFill>
                <a:srgbClr val="446382"/>
              </a:solidFill>
            </a:endParaRPr>
          </a:p>
        </p:txBody>
      </p:sp>
      <p:sp>
        <p:nvSpPr>
          <p:cNvPr id="7" name="文本框 6"/>
          <p:cNvSpPr txBox="1"/>
          <p:nvPr/>
        </p:nvSpPr>
        <p:spPr>
          <a:xfrm>
            <a:off x="10523220" y="6277610"/>
            <a:ext cx="1402080" cy="337185"/>
          </a:xfrm>
          <a:prstGeom prst="rect">
            <a:avLst/>
          </a:prstGeom>
          <a:noFill/>
        </p:spPr>
        <p:txBody>
          <a:bodyPr wrap="none" rtlCol="0">
            <a:spAutoFit/>
          </a:bodyPr>
          <a:lstStyle/>
          <a:p>
            <a:r>
              <a:rPr lang="zh-CN" altLang="en-US" sz="1600">
                <a:solidFill>
                  <a:srgbClr val="446382"/>
                </a:solidFill>
              </a:rPr>
              <a:t>中国大学慕课</a:t>
            </a:r>
          </a:p>
        </p:txBody>
      </p:sp>
      <p:pic>
        <p:nvPicPr>
          <p:cNvPr id="12" name="图片 11" descr="costmapspec"/>
          <p:cNvPicPr/>
          <p:nvPr/>
        </p:nvPicPr>
        <p:blipFill>
          <a:blip r:embed="rId5"/>
          <a:stretch>
            <a:fillRect/>
          </a:stretch>
        </p:blipFill>
        <p:spPr>
          <a:xfrm>
            <a:off x="2318385" y="862965"/>
            <a:ext cx="8682355" cy="5507990"/>
          </a:xfrm>
          <a:prstGeom prst="rect">
            <a:avLst/>
          </a:prstGeom>
        </p:spPr>
      </p:pic>
    </p:spTree>
    <p:custDataLst>
      <p:tags r:id="rId1"/>
    </p:custDataLst>
  </p:cSld>
  <p:clrMapOvr>
    <a:masterClrMapping/>
  </p:clrMapOvr>
  <p:transition>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53365" y="121920"/>
            <a:ext cx="2064989" cy="338554"/>
          </a:xfrm>
          <a:prstGeom prst="rect">
            <a:avLst/>
          </a:prstGeom>
          <a:noFill/>
        </p:spPr>
        <p:txBody>
          <a:bodyPr wrap="none" rtlCol="0">
            <a:spAutoFit/>
          </a:bodyPr>
          <a:lstStyle/>
          <a:p>
            <a:r>
              <a:rPr lang="en-US" altLang="zh-CN" sz="1600" dirty="0">
                <a:solidFill>
                  <a:srgbClr val="446382"/>
                </a:solidFill>
              </a:rPr>
              <a:t>ROS</a:t>
            </a:r>
            <a:r>
              <a:rPr lang="zh-CN" altLang="en-US" sz="1600" dirty="0">
                <a:solidFill>
                  <a:srgbClr val="446382"/>
                </a:solidFill>
              </a:rPr>
              <a:t>机器人开发技术</a:t>
            </a:r>
          </a:p>
        </p:txBody>
      </p:sp>
      <p:sp>
        <p:nvSpPr>
          <p:cNvPr id="6" name="文本框 5"/>
          <p:cNvSpPr txBox="1"/>
          <p:nvPr/>
        </p:nvSpPr>
        <p:spPr>
          <a:xfrm>
            <a:off x="2479675" y="450215"/>
            <a:ext cx="960519" cy="338554"/>
          </a:xfrm>
          <a:prstGeom prst="rect">
            <a:avLst/>
          </a:prstGeom>
          <a:noFill/>
        </p:spPr>
        <p:txBody>
          <a:bodyPr wrap="none" rtlCol="0">
            <a:spAutoFit/>
          </a:bodyPr>
          <a:lstStyle/>
          <a:p>
            <a:r>
              <a:rPr lang="en-US" altLang="zh-CN" sz="1600" dirty="0" err="1" smtClean="0">
                <a:solidFill>
                  <a:srgbClr val="446382"/>
                </a:solidFill>
              </a:rPr>
              <a:t>costmap</a:t>
            </a:r>
            <a:endParaRPr lang="zh-CN" altLang="en-US" sz="1600" dirty="0">
              <a:solidFill>
                <a:srgbClr val="446382"/>
              </a:solidFill>
            </a:endParaRPr>
          </a:p>
        </p:txBody>
      </p:sp>
      <p:sp>
        <p:nvSpPr>
          <p:cNvPr id="7" name="文本框 6"/>
          <p:cNvSpPr txBox="1"/>
          <p:nvPr/>
        </p:nvSpPr>
        <p:spPr>
          <a:xfrm>
            <a:off x="10523220" y="6277610"/>
            <a:ext cx="1402080" cy="337185"/>
          </a:xfrm>
          <a:prstGeom prst="rect">
            <a:avLst/>
          </a:prstGeom>
          <a:noFill/>
        </p:spPr>
        <p:txBody>
          <a:bodyPr wrap="none" rtlCol="0">
            <a:spAutoFit/>
          </a:bodyPr>
          <a:lstStyle/>
          <a:p>
            <a:r>
              <a:rPr lang="zh-CN" altLang="en-US" sz="1600">
                <a:solidFill>
                  <a:srgbClr val="446382"/>
                </a:solidFill>
              </a:rPr>
              <a:t>中国大学慕课</a:t>
            </a:r>
          </a:p>
        </p:txBody>
      </p:sp>
      <p:pic>
        <p:nvPicPr>
          <p:cNvPr id="10" name="图片 9" descr="costmapspec"/>
          <p:cNvPicPr/>
          <p:nvPr/>
        </p:nvPicPr>
        <p:blipFill>
          <a:blip r:embed="rId5"/>
          <a:stretch>
            <a:fillRect/>
          </a:stretch>
        </p:blipFill>
        <p:spPr>
          <a:xfrm>
            <a:off x="2738120" y="989330"/>
            <a:ext cx="7936230" cy="5087620"/>
          </a:xfrm>
          <a:prstGeom prst="rect">
            <a:avLst/>
          </a:prstGeom>
        </p:spPr>
      </p:pic>
      <p:sp>
        <p:nvSpPr>
          <p:cNvPr id="11" name="文本框 10"/>
          <p:cNvSpPr txBox="1"/>
          <p:nvPr/>
        </p:nvSpPr>
        <p:spPr>
          <a:xfrm>
            <a:off x="7897495" y="4940300"/>
            <a:ext cx="2392680" cy="922020"/>
          </a:xfrm>
          <a:prstGeom prst="rect">
            <a:avLst/>
          </a:prstGeom>
          <a:noFill/>
        </p:spPr>
        <p:txBody>
          <a:bodyPr wrap="square" rtlCol="0">
            <a:spAutoFit/>
          </a:bodyPr>
          <a:lstStyle/>
          <a:p>
            <a:r>
              <a:rPr kumimoji="1" lang="zh-CN" altLang="en-US" dirty="0" smtClean="0">
                <a:solidFill>
                  <a:srgbClr val="F85208"/>
                </a:solidFill>
                <a:latin typeface="微软雅黑" panose="020B0503020204020204" charset="-122"/>
                <a:ea typeface="微软雅黑" panose="020B0503020204020204" charset="-122"/>
                <a:cs typeface="微软雅黑" panose="020B0503020204020204" charset="-122"/>
              </a:rPr>
              <a:t>设内切圆半径</a:t>
            </a:r>
            <a:r>
              <a:rPr kumimoji="1" lang="en-US" altLang="zh-CN" dirty="0" smtClean="0">
                <a:solidFill>
                  <a:srgbClr val="F85208"/>
                </a:solidFill>
                <a:latin typeface="微软雅黑" panose="020B0503020204020204" charset="-122"/>
                <a:ea typeface="微软雅黑" panose="020B0503020204020204" charset="-122"/>
                <a:cs typeface="微软雅黑" panose="020B0503020204020204" charset="-122"/>
              </a:rPr>
              <a:t>0.5</a:t>
            </a:r>
          </a:p>
          <a:p>
            <a:r>
              <a:rPr kumimoji="1" lang="zh-CN" altLang="en-US" dirty="0" smtClean="0">
                <a:solidFill>
                  <a:srgbClr val="F85208"/>
                </a:solidFill>
                <a:latin typeface="微软雅黑" panose="020B0503020204020204" charset="-122"/>
                <a:ea typeface="微软雅黑" panose="020B0503020204020204" charset="-122"/>
                <a:cs typeface="微软雅黑" panose="020B0503020204020204" charset="-122"/>
              </a:rPr>
              <a:t>外切圆半径</a:t>
            </a:r>
            <a:r>
              <a:rPr kumimoji="1" lang="en-US" altLang="zh-CN" dirty="0" smtClean="0">
                <a:solidFill>
                  <a:srgbClr val="F85208"/>
                </a:solidFill>
                <a:latin typeface="微软雅黑" panose="020B0503020204020204" charset="-122"/>
                <a:ea typeface="微软雅黑" panose="020B0503020204020204" charset="-122"/>
                <a:cs typeface="微软雅黑" panose="020B0503020204020204" charset="-122"/>
              </a:rPr>
              <a:t>0.7</a:t>
            </a:r>
            <a:endParaRPr kumimoji="1" lang="zh-CN" altLang="en-US" dirty="0" smtClean="0">
              <a:solidFill>
                <a:srgbClr val="F85208"/>
              </a:solidFill>
              <a:latin typeface="微软雅黑" panose="020B0503020204020204" charset="-122"/>
              <a:ea typeface="微软雅黑" panose="020B0503020204020204" charset="-122"/>
              <a:cs typeface="微软雅黑" panose="020B0503020204020204" charset="-122"/>
            </a:endParaRPr>
          </a:p>
          <a:p>
            <a:r>
              <a:rPr kumimoji="1" lang="zh-CN" altLang="en-US" dirty="0" smtClean="0">
                <a:solidFill>
                  <a:srgbClr val="F85208"/>
                </a:solidFill>
                <a:latin typeface="微软雅黑" panose="020B0503020204020204" charset="-122"/>
                <a:ea typeface="微软雅黑" panose="020B0503020204020204" charset="-122"/>
                <a:cs typeface="微软雅黑" panose="020B0503020204020204" charset="-122"/>
              </a:rPr>
              <a:t>代价比例系数</a:t>
            </a:r>
            <a:r>
              <a:rPr kumimoji="1" lang="en-US" altLang="zh-CN" dirty="0" smtClean="0">
                <a:solidFill>
                  <a:srgbClr val="F85208"/>
                </a:solidFill>
                <a:latin typeface="微软雅黑" panose="020B0503020204020204" charset="-122"/>
                <a:ea typeface="微软雅黑" panose="020B0503020204020204" charset="-122"/>
                <a:cs typeface="微软雅黑" panose="020B0503020204020204" charset="-122"/>
              </a:rPr>
              <a:t>3.35</a:t>
            </a:r>
          </a:p>
        </p:txBody>
      </p:sp>
      <p:cxnSp>
        <p:nvCxnSpPr>
          <p:cNvPr id="12" name="直线箭头连接符 11"/>
          <p:cNvCxnSpPr/>
          <p:nvPr/>
        </p:nvCxnSpPr>
        <p:spPr>
          <a:xfrm flipV="1">
            <a:off x="2116141" y="1449803"/>
            <a:ext cx="3062229" cy="512862"/>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59119" y="1789309"/>
            <a:ext cx="2113936" cy="646331"/>
          </a:xfrm>
          <a:prstGeom prst="rect">
            <a:avLst/>
          </a:prstGeom>
          <a:noFill/>
        </p:spPr>
        <p:txBody>
          <a:bodyPr wrap="square" rtlCol="0">
            <a:spAutoFit/>
          </a:bodyPr>
          <a:lstStyle/>
          <a:p>
            <a:r>
              <a:rPr kumimoji="1" lang="en-US" altLang="zh-CN" dirty="0" smtClean="0"/>
              <a:t>Distance=0-0.1</a:t>
            </a:r>
          </a:p>
          <a:p>
            <a:r>
              <a:rPr kumimoji="1" lang="en-US" altLang="zh-CN" dirty="0" smtClean="0"/>
              <a:t>Cost=254</a:t>
            </a:r>
            <a:endParaRPr kumimoji="1" lang="zh-CN" altLang="en-US" dirty="0"/>
          </a:p>
        </p:txBody>
      </p:sp>
      <p:cxnSp>
        <p:nvCxnSpPr>
          <p:cNvPr id="14" name="直线箭头连接符 13"/>
          <p:cNvCxnSpPr/>
          <p:nvPr/>
        </p:nvCxnSpPr>
        <p:spPr>
          <a:xfrm flipV="1">
            <a:off x="2669961" y="1699817"/>
            <a:ext cx="3170669" cy="1986115"/>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274026" y="3321154"/>
            <a:ext cx="2113936" cy="646331"/>
          </a:xfrm>
          <a:prstGeom prst="rect">
            <a:avLst/>
          </a:prstGeom>
          <a:noFill/>
        </p:spPr>
        <p:txBody>
          <a:bodyPr wrap="square" rtlCol="0">
            <a:spAutoFit/>
          </a:bodyPr>
          <a:lstStyle/>
          <a:p>
            <a:r>
              <a:rPr kumimoji="1" lang="en-US" altLang="zh-CN" dirty="0" smtClean="0"/>
              <a:t>Distance=0.5</a:t>
            </a:r>
          </a:p>
          <a:p>
            <a:r>
              <a:rPr kumimoji="1" lang="en-US" altLang="zh-CN" dirty="0" smtClean="0"/>
              <a:t>Cost=252</a:t>
            </a:r>
            <a:endParaRPr kumimoji="1" lang="zh-CN" altLang="en-US" dirty="0"/>
          </a:p>
        </p:txBody>
      </p:sp>
      <p:cxnSp>
        <p:nvCxnSpPr>
          <p:cNvPr id="16" name="直线箭头连接符 15"/>
          <p:cNvCxnSpPr/>
          <p:nvPr/>
        </p:nvCxnSpPr>
        <p:spPr>
          <a:xfrm flipV="1">
            <a:off x="3050203" y="2067421"/>
            <a:ext cx="3087797" cy="2199873"/>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678049" y="4267103"/>
            <a:ext cx="2113936" cy="646331"/>
          </a:xfrm>
          <a:prstGeom prst="rect">
            <a:avLst/>
          </a:prstGeom>
          <a:noFill/>
        </p:spPr>
        <p:txBody>
          <a:bodyPr wrap="square" rtlCol="0">
            <a:spAutoFit/>
          </a:bodyPr>
          <a:lstStyle/>
          <a:p>
            <a:r>
              <a:rPr kumimoji="1" lang="en-US" altLang="zh-CN" dirty="0" smtClean="0"/>
              <a:t>Distance=0.7</a:t>
            </a:r>
          </a:p>
          <a:p>
            <a:r>
              <a:rPr kumimoji="1" lang="en-US" altLang="zh-CN" dirty="0" smtClean="0"/>
              <a:t>Cost=128</a:t>
            </a:r>
            <a:endParaRPr kumimoji="1" lang="zh-CN" altLang="en-US" dirty="0"/>
          </a:p>
        </p:txBody>
      </p:sp>
      <p:cxnSp>
        <p:nvCxnSpPr>
          <p:cNvPr id="18" name="直线箭头连接符 17"/>
          <p:cNvCxnSpPr/>
          <p:nvPr/>
        </p:nvCxnSpPr>
        <p:spPr>
          <a:xfrm flipH="1">
            <a:off x="6987025" y="1466137"/>
            <a:ext cx="2088360" cy="993057"/>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9182393" y="989554"/>
            <a:ext cx="2113936" cy="646331"/>
          </a:xfrm>
          <a:prstGeom prst="rect">
            <a:avLst/>
          </a:prstGeom>
          <a:noFill/>
        </p:spPr>
        <p:txBody>
          <a:bodyPr wrap="square" rtlCol="0">
            <a:spAutoFit/>
          </a:bodyPr>
          <a:lstStyle/>
          <a:p>
            <a:r>
              <a:rPr kumimoji="1" lang="zh-CN" altLang="en-US" dirty="0" smtClean="0"/>
              <a:t>比例系数越大，</a:t>
            </a:r>
            <a:r>
              <a:rPr kumimoji="1" lang="en-US" altLang="zh-CN" dirty="0" smtClean="0"/>
              <a:t>cost</a:t>
            </a:r>
            <a:r>
              <a:rPr kumimoji="1" lang="zh-CN" altLang="en-US" dirty="0" smtClean="0"/>
              <a:t>衰减越快</a:t>
            </a:r>
            <a:endParaRPr kumimoji="1" lang="zh-CN" altLang="en-US" dirty="0"/>
          </a:p>
        </p:txBody>
      </p:sp>
      <p:cxnSp>
        <p:nvCxnSpPr>
          <p:cNvPr id="20" name="直线箭头连接符 19"/>
          <p:cNvCxnSpPr/>
          <p:nvPr/>
        </p:nvCxnSpPr>
        <p:spPr>
          <a:xfrm flipV="1">
            <a:off x="2428224" y="1558358"/>
            <a:ext cx="2857154" cy="1455752"/>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21081" y="2623699"/>
            <a:ext cx="2113936" cy="646331"/>
          </a:xfrm>
          <a:prstGeom prst="rect">
            <a:avLst/>
          </a:prstGeom>
          <a:noFill/>
        </p:spPr>
        <p:txBody>
          <a:bodyPr wrap="square" rtlCol="0">
            <a:spAutoFit/>
          </a:bodyPr>
          <a:lstStyle/>
          <a:p>
            <a:r>
              <a:rPr kumimoji="1" lang="en-US" altLang="zh-CN" dirty="0" smtClean="0"/>
              <a:t>Distance=0.1-0.5</a:t>
            </a:r>
          </a:p>
          <a:p>
            <a:r>
              <a:rPr kumimoji="1" lang="en-US" altLang="zh-CN" dirty="0" smtClean="0"/>
              <a:t>Cost=253</a:t>
            </a:r>
            <a:endParaRPr kumimoji="1" lang="zh-CN" altLang="en-US" dirty="0"/>
          </a:p>
        </p:txBody>
      </p:sp>
    </p:spTree>
    <p:custDataLst>
      <p:tags r:id="rId1"/>
    </p:custDataLst>
  </p:cSld>
  <p:clrMapOvr>
    <a:masterClrMapping/>
  </p:clrMapOvr>
  <p:transition>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53365" y="121920"/>
            <a:ext cx="2064989" cy="338554"/>
          </a:xfrm>
          <a:prstGeom prst="rect">
            <a:avLst/>
          </a:prstGeom>
          <a:noFill/>
        </p:spPr>
        <p:txBody>
          <a:bodyPr wrap="none" rtlCol="0">
            <a:spAutoFit/>
          </a:bodyPr>
          <a:lstStyle/>
          <a:p>
            <a:r>
              <a:rPr lang="en-US" altLang="zh-CN" sz="1600" dirty="0">
                <a:solidFill>
                  <a:srgbClr val="446382"/>
                </a:solidFill>
              </a:rPr>
              <a:t>ROS</a:t>
            </a:r>
            <a:r>
              <a:rPr lang="zh-CN" altLang="en-US" sz="1600" dirty="0">
                <a:solidFill>
                  <a:srgbClr val="446382"/>
                </a:solidFill>
              </a:rPr>
              <a:t>机器人开发技术</a:t>
            </a:r>
          </a:p>
        </p:txBody>
      </p:sp>
      <p:sp>
        <p:nvSpPr>
          <p:cNvPr id="6" name="文本框 5"/>
          <p:cNvSpPr txBox="1"/>
          <p:nvPr/>
        </p:nvSpPr>
        <p:spPr>
          <a:xfrm>
            <a:off x="2479675" y="450215"/>
            <a:ext cx="960519" cy="338554"/>
          </a:xfrm>
          <a:prstGeom prst="rect">
            <a:avLst/>
          </a:prstGeom>
          <a:noFill/>
        </p:spPr>
        <p:txBody>
          <a:bodyPr wrap="none" rtlCol="0">
            <a:spAutoFit/>
          </a:bodyPr>
          <a:lstStyle/>
          <a:p>
            <a:r>
              <a:rPr lang="en-US" altLang="zh-CN" sz="1600" dirty="0" err="1" smtClean="0">
                <a:solidFill>
                  <a:srgbClr val="446382"/>
                </a:solidFill>
              </a:rPr>
              <a:t>costmap</a:t>
            </a:r>
            <a:endParaRPr lang="zh-CN" altLang="en-US" sz="1600" dirty="0">
              <a:solidFill>
                <a:srgbClr val="446382"/>
              </a:solidFill>
            </a:endParaRPr>
          </a:p>
        </p:txBody>
      </p:sp>
      <p:sp>
        <p:nvSpPr>
          <p:cNvPr id="7" name="文本框 6"/>
          <p:cNvSpPr txBox="1"/>
          <p:nvPr/>
        </p:nvSpPr>
        <p:spPr>
          <a:xfrm>
            <a:off x="10523220" y="6277610"/>
            <a:ext cx="1402080" cy="337185"/>
          </a:xfrm>
          <a:prstGeom prst="rect">
            <a:avLst/>
          </a:prstGeom>
          <a:noFill/>
        </p:spPr>
        <p:txBody>
          <a:bodyPr wrap="none" rtlCol="0">
            <a:spAutoFit/>
          </a:bodyPr>
          <a:lstStyle/>
          <a:p>
            <a:r>
              <a:rPr lang="zh-CN" altLang="en-US" sz="1600">
                <a:solidFill>
                  <a:srgbClr val="446382"/>
                </a:solidFill>
              </a:rPr>
              <a:t>中国大学慕课</a:t>
            </a:r>
          </a:p>
        </p:txBody>
      </p:sp>
      <p:sp>
        <p:nvSpPr>
          <p:cNvPr id="12" name="标题 1"/>
          <p:cNvSpPr>
            <a:spLocks noGrp="1"/>
          </p:cNvSpPr>
          <p:nvPr>
            <p:ph type="title"/>
          </p:nvPr>
        </p:nvSpPr>
        <p:spPr>
          <a:xfrm>
            <a:off x="967718" y="990602"/>
            <a:ext cx="2642420" cy="755753"/>
          </a:xfrm>
        </p:spPr>
        <p:txBody>
          <a:bodyPr>
            <a:normAutofit/>
          </a:bodyPr>
          <a:lstStyle/>
          <a:p>
            <a:r>
              <a:rPr lang="en-US" altLang="zh-CN" sz="2000" b="0" dirty="0" err="1">
                <a:latin typeface="微软雅黑" panose="020B0503020204020204" charset="-122"/>
                <a:ea typeface="微软雅黑" panose="020B0503020204020204" charset="-122"/>
                <a:cs typeface="微软雅黑" panose="020B0503020204020204" charset="-122"/>
              </a:rPr>
              <a:t>costmap</a:t>
            </a:r>
            <a:r>
              <a:rPr lang="zh-CN" altLang="zh-CN" sz="2000" b="0" dirty="0">
                <a:latin typeface="微软雅黑" panose="020B0503020204020204" charset="-122"/>
                <a:ea typeface="微软雅黑" panose="020B0503020204020204" charset="-122"/>
                <a:cs typeface="微软雅黑" panose="020B0503020204020204" charset="-122"/>
              </a:rPr>
              <a:t>分层与更新</a:t>
            </a:r>
            <a:endParaRPr kumimoji="1" lang="zh-CN" altLang="en-US" sz="2000" b="0" dirty="0">
              <a:latin typeface="微软雅黑" panose="020B0503020204020204" charset="-122"/>
              <a:ea typeface="微软雅黑" panose="020B0503020204020204" charset="-122"/>
              <a:cs typeface="微软雅黑" panose="020B0503020204020204" charset="-122"/>
            </a:endParaRPr>
          </a:p>
        </p:txBody>
      </p:sp>
      <p:pic>
        <p:nvPicPr>
          <p:cNvPr id="13" name="图片 12" descr="20180306201610663"/>
          <p:cNvPicPr/>
          <p:nvPr/>
        </p:nvPicPr>
        <p:blipFill>
          <a:blip r:embed="rId5"/>
          <a:stretch>
            <a:fillRect/>
          </a:stretch>
        </p:blipFill>
        <p:spPr>
          <a:xfrm>
            <a:off x="1221105" y="1790700"/>
            <a:ext cx="1701165" cy="3240405"/>
          </a:xfrm>
          <a:prstGeom prst="rect">
            <a:avLst/>
          </a:prstGeom>
        </p:spPr>
      </p:pic>
      <p:pic>
        <p:nvPicPr>
          <p:cNvPr id="14" name="图片 13" descr="更新"/>
          <p:cNvPicPr/>
          <p:nvPr/>
        </p:nvPicPr>
        <p:blipFill>
          <a:blip r:embed="rId6"/>
          <a:stretch>
            <a:fillRect/>
          </a:stretch>
        </p:blipFill>
        <p:spPr>
          <a:xfrm>
            <a:off x="3613150" y="1683385"/>
            <a:ext cx="7490460" cy="3491865"/>
          </a:xfrm>
          <a:prstGeom prst="rect">
            <a:avLst/>
          </a:prstGeom>
        </p:spPr>
      </p:pic>
      <p:sp>
        <p:nvSpPr>
          <p:cNvPr id="15" name="标题 1"/>
          <p:cNvSpPr txBox="1"/>
          <p:nvPr/>
        </p:nvSpPr>
        <p:spPr>
          <a:xfrm>
            <a:off x="1383665" y="5174615"/>
            <a:ext cx="1987550" cy="5899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dirty="0" err="1" smtClean="0">
                <a:latin typeface="微软雅黑" panose="020B0503020204020204" charset="-122"/>
                <a:ea typeface="微软雅黑" panose="020B0503020204020204" charset="-122"/>
                <a:cs typeface="微软雅黑" panose="020B0503020204020204" charset="-122"/>
              </a:rPr>
              <a:t>costmap</a:t>
            </a:r>
            <a:r>
              <a:rPr lang="zh-CN" altLang="zh-CN" sz="1800" dirty="0" smtClean="0">
                <a:latin typeface="微软雅黑" panose="020B0503020204020204" charset="-122"/>
                <a:ea typeface="微软雅黑" panose="020B0503020204020204" charset="-122"/>
                <a:cs typeface="微软雅黑" panose="020B0503020204020204" charset="-122"/>
              </a:rPr>
              <a:t>分层</a:t>
            </a:r>
            <a:endParaRPr kumimoji="1" lang="zh-CN" altLang="en-US" sz="1800" dirty="0">
              <a:latin typeface="微软雅黑" panose="020B0503020204020204" charset="-122"/>
              <a:ea typeface="微软雅黑" panose="020B0503020204020204" charset="-122"/>
              <a:cs typeface="微软雅黑" panose="020B0503020204020204" charset="-122"/>
            </a:endParaRPr>
          </a:p>
        </p:txBody>
      </p:sp>
      <p:sp>
        <p:nvSpPr>
          <p:cNvPr id="16" name="标题 1"/>
          <p:cNvSpPr txBox="1"/>
          <p:nvPr/>
        </p:nvSpPr>
        <p:spPr>
          <a:xfrm>
            <a:off x="6678930" y="5252085"/>
            <a:ext cx="1987550" cy="5899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dirty="0" err="1">
                <a:latin typeface="微软雅黑" panose="020B0503020204020204" charset="-122"/>
                <a:ea typeface="微软雅黑" panose="020B0503020204020204" charset="-122"/>
                <a:cs typeface="微软雅黑" panose="020B0503020204020204" charset="-122"/>
              </a:rPr>
              <a:t>c</a:t>
            </a:r>
            <a:r>
              <a:rPr lang="en-US" altLang="zh-CN" sz="1800" dirty="0" err="1" smtClean="0">
                <a:latin typeface="微软雅黑" panose="020B0503020204020204" charset="-122"/>
                <a:ea typeface="微软雅黑" panose="020B0503020204020204" charset="-122"/>
                <a:cs typeface="微软雅黑" panose="020B0503020204020204" charset="-122"/>
              </a:rPr>
              <a:t>ostmap</a:t>
            </a:r>
            <a:r>
              <a:rPr lang="zh-CN" altLang="en-US" sz="1800" dirty="0" smtClean="0">
                <a:latin typeface="微软雅黑" panose="020B0503020204020204" charset="-122"/>
                <a:ea typeface="微软雅黑" panose="020B0503020204020204" charset="-122"/>
                <a:cs typeface="微软雅黑" panose="020B0503020204020204" charset="-122"/>
              </a:rPr>
              <a:t>更新</a:t>
            </a:r>
            <a:endParaRPr kumimoji="1" lang="zh-CN" altLang="en-US" sz="1800" dirty="0">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transition>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53365" y="121920"/>
            <a:ext cx="2064989" cy="338554"/>
          </a:xfrm>
          <a:prstGeom prst="rect">
            <a:avLst/>
          </a:prstGeom>
          <a:noFill/>
        </p:spPr>
        <p:txBody>
          <a:bodyPr wrap="none" rtlCol="0">
            <a:spAutoFit/>
          </a:bodyPr>
          <a:lstStyle/>
          <a:p>
            <a:r>
              <a:rPr lang="en-US" altLang="zh-CN" sz="1600" dirty="0">
                <a:solidFill>
                  <a:srgbClr val="446382"/>
                </a:solidFill>
              </a:rPr>
              <a:t>ROS</a:t>
            </a:r>
            <a:r>
              <a:rPr lang="zh-CN" altLang="en-US" sz="1600" dirty="0">
                <a:solidFill>
                  <a:srgbClr val="446382"/>
                </a:solidFill>
              </a:rPr>
              <a:t>机器人开发技术</a:t>
            </a:r>
          </a:p>
        </p:txBody>
      </p:sp>
      <p:sp>
        <p:nvSpPr>
          <p:cNvPr id="6" name="文本框 5"/>
          <p:cNvSpPr txBox="1"/>
          <p:nvPr/>
        </p:nvSpPr>
        <p:spPr>
          <a:xfrm>
            <a:off x="2479675" y="450215"/>
            <a:ext cx="1268296" cy="338554"/>
          </a:xfrm>
          <a:prstGeom prst="rect">
            <a:avLst/>
          </a:prstGeom>
          <a:noFill/>
        </p:spPr>
        <p:txBody>
          <a:bodyPr wrap="none" rtlCol="0">
            <a:spAutoFit/>
          </a:bodyPr>
          <a:lstStyle/>
          <a:p>
            <a:r>
              <a:rPr lang="en-US" altLang="zh-CN" sz="1600" dirty="0" err="1" smtClean="0">
                <a:solidFill>
                  <a:srgbClr val="446382"/>
                </a:solidFill>
              </a:rPr>
              <a:t>map_server</a:t>
            </a:r>
            <a:endParaRPr lang="zh-CN" altLang="en-US" sz="1600" dirty="0">
              <a:solidFill>
                <a:srgbClr val="446382"/>
              </a:solidFill>
            </a:endParaRPr>
          </a:p>
        </p:txBody>
      </p:sp>
      <p:sp>
        <p:nvSpPr>
          <p:cNvPr id="7" name="文本框 6"/>
          <p:cNvSpPr txBox="1"/>
          <p:nvPr/>
        </p:nvSpPr>
        <p:spPr>
          <a:xfrm>
            <a:off x="10523220" y="6277610"/>
            <a:ext cx="1402080" cy="337185"/>
          </a:xfrm>
          <a:prstGeom prst="rect">
            <a:avLst/>
          </a:prstGeom>
          <a:noFill/>
        </p:spPr>
        <p:txBody>
          <a:bodyPr wrap="none" rtlCol="0">
            <a:spAutoFit/>
          </a:bodyPr>
          <a:lstStyle/>
          <a:p>
            <a:r>
              <a:rPr lang="zh-CN" altLang="en-US" sz="1600">
                <a:solidFill>
                  <a:srgbClr val="446382"/>
                </a:solidFill>
              </a:rPr>
              <a:t>中国大学慕课</a:t>
            </a:r>
          </a:p>
        </p:txBody>
      </p:sp>
      <p:sp>
        <p:nvSpPr>
          <p:cNvPr id="10" name=" 2050"/>
          <p:cNvSpPr/>
          <p:nvPr/>
        </p:nvSpPr>
        <p:spPr bwMode="auto">
          <a:xfrm>
            <a:off x="3526155" y="1829435"/>
            <a:ext cx="5332730" cy="3288030"/>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C3DBE7"/>
          </a:solidFill>
          <a:ln>
            <a:noFill/>
          </a:ln>
          <a:extLst>
            <a:ext uri="{91240B29-F687-4F45-9708-019B960494DF}">
              <a14:hiddenLine xmlns:a14="http://schemas.microsoft.com/office/drawing/2010/main" w="9525">
                <a:solidFill>
                  <a:srgbClr val="000000"/>
                </a:solidFill>
                <a:round/>
              </a14:hiddenLine>
            </a:ext>
          </a:extLst>
        </p:spPr>
        <p:txBody>
          <a:bodyPr bIns="36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11" name="文本框 10"/>
          <p:cNvSpPr txBox="1"/>
          <p:nvPr/>
        </p:nvSpPr>
        <p:spPr>
          <a:xfrm>
            <a:off x="4648201" y="2393950"/>
            <a:ext cx="3124200" cy="583565"/>
          </a:xfrm>
          <a:prstGeom prst="rect">
            <a:avLst/>
          </a:prstGeom>
          <a:noFill/>
        </p:spPr>
        <p:txBody>
          <a:bodyPr wrap="none" rtlCol="0">
            <a:spAutoFit/>
          </a:bodyPr>
          <a:lstStyle/>
          <a:p>
            <a:pPr algn="ctr"/>
            <a:r>
              <a:rPr lang="en-US" altLang="zh-CN" sz="3200" dirty="0" smtClean="0">
                <a:latin typeface="微软雅黑" panose="020B0503020204020204" charset="-122"/>
                <a:ea typeface="微软雅黑" panose="020B0503020204020204" charset="-122"/>
                <a:cs typeface="微软雅黑" panose="020B0503020204020204" charset="-122"/>
              </a:rPr>
              <a:t>Navigation</a:t>
            </a:r>
            <a:r>
              <a:rPr lang="zh-CN" altLang="en-US" sz="3200" dirty="0" smtClean="0">
                <a:latin typeface="微软雅黑" panose="020B0503020204020204" charset="-122"/>
                <a:ea typeface="微软雅黑" panose="020B0503020204020204" charset="-122"/>
                <a:cs typeface="微软雅黑" panose="020B0503020204020204" charset="-122"/>
              </a:rPr>
              <a:t>授课</a:t>
            </a:r>
            <a:endParaRPr lang="zh-CN" altLang="en-US" sz="3200" dirty="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5333999" y="3081267"/>
            <a:ext cx="2147454" cy="461665"/>
          </a:xfrm>
          <a:prstGeom prst="rect">
            <a:avLst/>
          </a:prstGeom>
          <a:noFill/>
        </p:spPr>
        <p:txBody>
          <a:bodyPr wrap="square" rtlCol="0">
            <a:spAutoFit/>
          </a:bodyPr>
          <a:lstStyle/>
          <a:p>
            <a:r>
              <a:rPr kumimoji="1" lang="en-US" altLang="zh-CN" sz="2400"/>
              <a:t>m</a:t>
            </a:r>
            <a:r>
              <a:rPr kumimoji="1" lang="en-US" altLang="zh-CN" sz="2400" smtClean="0"/>
              <a:t>ap_server</a:t>
            </a:r>
            <a:endParaRPr kumimoji="1" lang="zh-CN" altLang="en-US" sz="2400" dirty="0"/>
          </a:p>
        </p:txBody>
      </p:sp>
    </p:spTree>
    <p:custDataLst>
      <p:tags r:id="rId1"/>
    </p:custDataLst>
  </p:cSld>
  <p:clrMapOvr>
    <a:masterClrMapping/>
  </p:clrMapOvr>
  <p:transition>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53365" y="121920"/>
            <a:ext cx="2064989" cy="338554"/>
          </a:xfrm>
          <a:prstGeom prst="rect">
            <a:avLst/>
          </a:prstGeom>
          <a:noFill/>
        </p:spPr>
        <p:txBody>
          <a:bodyPr wrap="none" rtlCol="0">
            <a:spAutoFit/>
          </a:bodyPr>
          <a:lstStyle/>
          <a:p>
            <a:r>
              <a:rPr lang="en-US" altLang="zh-CN" sz="1600" dirty="0">
                <a:solidFill>
                  <a:srgbClr val="446382"/>
                </a:solidFill>
              </a:rPr>
              <a:t>ROS</a:t>
            </a:r>
            <a:r>
              <a:rPr lang="zh-CN" altLang="en-US" sz="1600" dirty="0">
                <a:solidFill>
                  <a:srgbClr val="446382"/>
                </a:solidFill>
              </a:rPr>
              <a:t>机器人开发技术</a:t>
            </a:r>
          </a:p>
        </p:txBody>
      </p:sp>
      <p:sp>
        <p:nvSpPr>
          <p:cNvPr id="6" name="文本框 5"/>
          <p:cNvSpPr txBox="1"/>
          <p:nvPr/>
        </p:nvSpPr>
        <p:spPr>
          <a:xfrm>
            <a:off x="2479675" y="450215"/>
            <a:ext cx="1268296" cy="338554"/>
          </a:xfrm>
          <a:prstGeom prst="rect">
            <a:avLst/>
          </a:prstGeom>
          <a:noFill/>
        </p:spPr>
        <p:txBody>
          <a:bodyPr wrap="none" rtlCol="0">
            <a:spAutoFit/>
          </a:bodyPr>
          <a:lstStyle/>
          <a:p>
            <a:r>
              <a:rPr lang="en-US" altLang="zh-CN" sz="1600" dirty="0" err="1">
                <a:solidFill>
                  <a:srgbClr val="446382"/>
                </a:solidFill>
              </a:rPr>
              <a:t>m</a:t>
            </a:r>
            <a:r>
              <a:rPr lang="en-US" altLang="zh-CN" sz="1600" dirty="0" err="1" smtClean="0">
                <a:solidFill>
                  <a:srgbClr val="446382"/>
                </a:solidFill>
              </a:rPr>
              <a:t>ap_server</a:t>
            </a:r>
            <a:endParaRPr lang="zh-CN" altLang="en-US" sz="1600" dirty="0">
              <a:solidFill>
                <a:srgbClr val="446382"/>
              </a:solidFill>
            </a:endParaRPr>
          </a:p>
        </p:txBody>
      </p:sp>
      <p:sp>
        <p:nvSpPr>
          <p:cNvPr id="7" name="文本框 6"/>
          <p:cNvSpPr txBox="1"/>
          <p:nvPr/>
        </p:nvSpPr>
        <p:spPr>
          <a:xfrm>
            <a:off x="10523220" y="6277610"/>
            <a:ext cx="1402080" cy="337185"/>
          </a:xfrm>
          <a:prstGeom prst="rect">
            <a:avLst/>
          </a:prstGeom>
          <a:noFill/>
        </p:spPr>
        <p:txBody>
          <a:bodyPr wrap="none" rtlCol="0">
            <a:spAutoFit/>
          </a:bodyPr>
          <a:lstStyle/>
          <a:p>
            <a:r>
              <a:rPr lang="zh-CN" altLang="en-US" sz="1600">
                <a:solidFill>
                  <a:srgbClr val="446382"/>
                </a:solidFill>
              </a:rPr>
              <a:t>中国大学慕课</a:t>
            </a:r>
          </a:p>
        </p:txBody>
      </p:sp>
      <p:sp>
        <p:nvSpPr>
          <p:cNvPr id="9" name="文本框 8"/>
          <p:cNvSpPr txBox="1"/>
          <p:nvPr/>
        </p:nvSpPr>
        <p:spPr>
          <a:xfrm>
            <a:off x="949547" y="984878"/>
            <a:ext cx="6841938" cy="3939540"/>
          </a:xfrm>
          <a:prstGeom prst="rect">
            <a:avLst/>
          </a:prstGeom>
          <a:noFill/>
        </p:spPr>
        <p:txBody>
          <a:bodyPr wrap="none" rtlCol="0">
            <a:spAutoFit/>
          </a:bodyPr>
          <a:lstStyle/>
          <a:p>
            <a:pPr marL="342900" indent="-342900">
              <a:buFont typeface="Wingdings" charset="2"/>
              <a:buChar char="Ø"/>
            </a:pPr>
            <a:r>
              <a:rPr lang="en-US" altLang="zh-CN" sz="2000" dirty="0" err="1" smtClean="0">
                <a:latin typeface="微软雅黑" panose="020B0503020204020204" charset="-122"/>
                <a:ea typeface="微软雅黑" panose="020B0503020204020204" charset="-122"/>
                <a:cs typeface="微软雅黑" panose="020B0503020204020204" charset="-122"/>
              </a:rPr>
              <a:t>map_server</a:t>
            </a:r>
            <a:r>
              <a:rPr lang="zh-CN" altLang="en-US" sz="2000" dirty="0" smtClean="0">
                <a:latin typeface="微软雅黑" panose="020B0503020204020204" charset="-122"/>
                <a:ea typeface="微软雅黑" panose="020B0503020204020204" charset="-122"/>
                <a:cs typeface="微软雅黑" panose="020B0503020204020204" charset="-122"/>
              </a:rPr>
              <a:t> </a:t>
            </a:r>
            <a:r>
              <a:rPr lang="en-US" altLang="zh-CN" sz="2000" dirty="0" smtClean="0">
                <a:latin typeface="微软雅黑" panose="020B0503020204020204" charset="-122"/>
                <a:ea typeface="微软雅黑" panose="020B0503020204020204" charset="-122"/>
                <a:cs typeface="微软雅黑" panose="020B0503020204020204" charset="-122"/>
              </a:rPr>
              <a:t>API</a:t>
            </a:r>
            <a:endParaRPr lang="en-US" altLang="zh-CN" sz="2000" dirty="0">
              <a:latin typeface="微软雅黑" panose="020B0503020204020204" charset="-122"/>
              <a:ea typeface="微软雅黑" panose="020B0503020204020204" charset="-122"/>
              <a:cs typeface="微软雅黑" panose="020B0503020204020204" charset="-122"/>
            </a:endParaRPr>
          </a:p>
          <a:p>
            <a:endParaRPr lang="en-US" altLang="zh-CN" sz="2400" dirty="0" smtClean="0">
              <a:latin typeface="微软雅黑" panose="020B0503020204020204" charset="-122"/>
              <a:ea typeface="微软雅黑" panose="020B0503020204020204" charset="-122"/>
              <a:cs typeface="微软雅黑" panose="020B0503020204020204" charset="-122"/>
            </a:endParaRPr>
          </a:p>
          <a:p>
            <a:r>
              <a:rPr lang="zh-CN" altLang="en-US" sz="2000" dirty="0" smtClean="0">
                <a:latin typeface="微软雅黑" panose="020B0503020204020204" charset="-122"/>
                <a:ea typeface="微软雅黑" panose="020B0503020204020204" charset="-122"/>
                <a:cs typeface="微软雅黑" panose="020B0503020204020204" charset="-122"/>
              </a:rPr>
              <a:t>订阅的</a:t>
            </a:r>
            <a:r>
              <a:rPr lang="en-US" altLang="zh-CN" sz="2000" dirty="0" smtClean="0">
                <a:latin typeface="微软雅黑" panose="020B0503020204020204" charset="-122"/>
                <a:ea typeface="微软雅黑" panose="020B0503020204020204" charset="-122"/>
                <a:cs typeface="微软雅黑" panose="020B0503020204020204" charset="-122"/>
              </a:rPr>
              <a:t>topic</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 </a:t>
            </a:r>
            <a:endParaRPr lang="en-US" altLang="zh-CN" sz="2000" dirty="0">
              <a:latin typeface="微软雅黑" panose="020B0503020204020204" charset="-122"/>
              <a:ea typeface="微软雅黑" panose="020B0503020204020204" charset="-122"/>
              <a:cs typeface="微软雅黑" panose="020B0503020204020204" charset="-122"/>
            </a:endParaRPr>
          </a:p>
          <a:p>
            <a:r>
              <a:rPr lang="en-US" altLang="zh-CN" dirty="0">
                <a:latin typeface="微软雅黑" panose="020B0503020204020204" charset="-122"/>
                <a:ea typeface="微软雅黑" panose="020B0503020204020204" charset="-122"/>
                <a:cs typeface="微软雅黑" panose="020B0503020204020204" charset="-122"/>
              </a:rPr>
              <a:t>/map                  (</a:t>
            </a:r>
            <a:r>
              <a:rPr lang="en-US" altLang="zh-CN" dirty="0" err="1" smtClean="0">
                <a:latin typeface="微软雅黑" panose="020B0503020204020204" charset="-122"/>
                <a:ea typeface="微软雅黑" panose="020B0503020204020204" charset="-122"/>
                <a:cs typeface="微软雅黑" panose="020B0503020204020204" charset="-122"/>
              </a:rPr>
              <a:t>nav_msgs</a:t>
            </a:r>
            <a:r>
              <a:rPr lang="en-US" altLang="zh-CN" dirty="0" smtClean="0">
                <a:latin typeface="微软雅黑" panose="020B0503020204020204" charset="-122"/>
                <a:ea typeface="微软雅黑" panose="020B0503020204020204" charset="-122"/>
                <a:cs typeface="微软雅黑" panose="020B0503020204020204" charset="-122"/>
              </a:rPr>
              <a:t>/</a:t>
            </a:r>
            <a:r>
              <a:rPr lang="en-US" altLang="zh-CN" dirty="0" err="1" smtClean="0">
                <a:latin typeface="微软雅黑" panose="020B0503020204020204" charset="-122"/>
                <a:ea typeface="微软雅黑" panose="020B0503020204020204" charset="-122"/>
                <a:cs typeface="微软雅黑" panose="020B0503020204020204" charset="-122"/>
              </a:rPr>
              <a:t>OccupancyGrid</a:t>
            </a:r>
            <a:r>
              <a:rPr lang="en-US" altLang="zh-CN" dirty="0" smtClean="0">
                <a:latin typeface="微软雅黑" panose="020B0503020204020204" charset="-122"/>
                <a:ea typeface="微软雅黑" panose="020B0503020204020204" charset="-122"/>
                <a:cs typeface="微软雅黑" panose="020B0503020204020204" charset="-122"/>
              </a:rPr>
              <a:t>)</a:t>
            </a:r>
            <a:r>
              <a:rPr lang="zh-CN" altLang="en-US" dirty="0" smtClean="0">
                <a:latin typeface="微软雅黑" panose="020B0503020204020204" charset="-122"/>
                <a:ea typeface="微软雅黑" panose="020B0503020204020204" charset="-122"/>
                <a:cs typeface="微软雅黑" panose="020B0503020204020204" charset="-122"/>
              </a:rPr>
              <a:t>接收地图</a:t>
            </a:r>
            <a:endParaRPr lang="en-US" altLang="zh-CN" dirty="0" smtClean="0">
              <a:latin typeface="微软雅黑" panose="020B0503020204020204" charset="-122"/>
              <a:ea typeface="微软雅黑" panose="020B0503020204020204" charset="-122"/>
              <a:cs typeface="微软雅黑" panose="020B0503020204020204" charset="-122"/>
            </a:endParaRPr>
          </a:p>
          <a:p>
            <a:r>
              <a:rPr lang="en-US" altLang="zh-CN" dirty="0" smtClean="0">
                <a:latin typeface="微软雅黑" panose="020B0503020204020204" charset="-122"/>
                <a:ea typeface="微软雅黑" panose="020B0503020204020204" charset="-122"/>
                <a:cs typeface="微软雅黑" panose="020B0503020204020204" charset="-122"/>
              </a:rPr>
              <a:t>/</a:t>
            </a:r>
            <a:r>
              <a:rPr lang="en-US" altLang="zh-CN" dirty="0" err="1">
                <a:latin typeface="微软雅黑" panose="020B0503020204020204" charset="-122"/>
                <a:ea typeface="微软雅黑" panose="020B0503020204020204" charset="-122"/>
                <a:cs typeface="微软雅黑" panose="020B0503020204020204" charset="-122"/>
              </a:rPr>
              <a:t>map_metadata</a:t>
            </a:r>
            <a:r>
              <a:rPr lang="en-US" altLang="zh-CN" dirty="0">
                <a:latin typeface="微软雅黑" panose="020B0503020204020204" charset="-122"/>
                <a:ea typeface="微软雅黑" panose="020B0503020204020204" charset="-122"/>
                <a:cs typeface="微软雅黑" panose="020B0503020204020204" charset="-122"/>
              </a:rPr>
              <a:t> </a:t>
            </a:r>
            <a:r>
              <a:rPr lang="en-US" altLang="zh-CN" dirty="0" smtClean="0">
                <a:latin typeface="微软雅黑" panose="020B0503020204020204" charset="-122"/>
                <a:ea typeface="微软雅黑" panose="020B0503020204020204" charset="-122"/>
                <a:cs typeface="微软雅黑" panose="020B0503020204020204" charset="-122"/>
              </a:rPr>
              <a:t>(</a:t>
            </a:r>
            <a:r>
              <a:rPr lang="en-US" altLang="zh-CN" dirty="0" err="1" smtClean="0">
                <a:latin typeface="微软雅黑" panose="020B0503020204020204" charset="-122"/>
                <a:ea typeface="微软雅黑" panose="020B0503020204020204" charset="-122"/>
                <a:cs typeface="微软雅黑" panose="020B0503020204020204" charset="-122"/>
              </a:rPr>
              <a:t>nav_msgs</a:t>
            </a:r>
            <a:r>
              <a:rPr lang="en-US" altLang="zh-CN" dirty="0" smtClean="0">
                <a:latin typeface="微软雅黑" panose="020B0503020204020204" charset="-122"/>
                <a:ea typeface="微软雅黑" panose="020B0503020204020204" charset="-122"/>
                <a:cs typeface="微软雅黑" panose="020B0503020204020204" charset="-122"/>
              </a:rPr>
              <a:t>/</a:t>
            </a:r>
            <a:r>
              <a:rPr lang="en-US" altLang="zh-CN" dirty="0" err="1" smtClean="0">
                <a:latin typeface="微软雅黑" panose="020B0503020204020204" charset="-122"/>
                <a:ea typeface="微软雅黑" panose="020B0503020204020204" charset="-122"/>
                <a:cs typeface="微软雅黑" panose="020B0503020204020204" charset="-122"/>
              </a:rPr>
              <a:t>MapMetaData</a:t>
            </a:r>
            <a:r>
              <a:rPr lang="en-US" altLang="zh-CN" dirty="0" smtClean="0">
                <a:latin typeface="微软雅黑" panose="020B0503020204020204" charset="-122"/>
                <a:ea typeface="微软雅黑" panose="020B0503020204020204" charset="-122"/>
                <a:cs typeface="微软雅黑" panose="020B0503020204020204" charset="-122"/>
              </a:rPr>
              <a:t>)</a:t>
            </a:r>
            <a:r>
              <a:rPr lang="zh-CN" altLang="en-US" dirty="0" smtClean="0">
                <a:latin typeface="微软雅黑" panose="020B0503020204020204" charset="-122"/>
                <a:ea typeface="微软雅黑" panose="020B0503020204020204" charset="-122"/>
                <a:cs typeface="微软雅黑" panose="020B0503020204020204" charset="-122"/>
              </a:rPr>
              <a:t>接收</a:t>
            </a:r>
            <a:r>
              <a:rPr lang="zh-CN" altLang="en-US" dirty="0">
                <a:latin typeface="微软雅黑" panose="020B0503020204020204" charset="-122"/>
                <a:ea typeface="微软雅黑" panose="020B0503020204020204" charset="-122"/>
                <a:cs typeface="微软雅黑" panose="020B0503020204020204" charset="-122"/>
              </a:rPr>
              <a:t>地图的元数据</a:t>
            </a:r>
            <a:endParaRPr lang="en-US" altLang="zh-CN" dirty="0">
              <a:latin typeface="微软雅黑" panose="020B0503020204020204" charset="-122"/>
              <a:ea typeface="微软雅黑" panose="020B0503020204020204" charset="-122"/>
              <a:cs typeface="微软雅黑" panose="020B0503020204020204" charset="-122"/>
            </a:endParaRPr>
          </a:p>
          <a:p>
            <a:endParaRPr lang="en-US" altLang="zh-CN" dirty="0">
              <a:latin typeface="微软雅黑" panose="020B0503020204020204" charset="-122"/>
              <a:ea typeface="微软雅黑" panose="020B0503020204020204" charset="-122"/>
              <a:cs typeface="微软雅黑" panose="020B0503020204020204" charset="-122"/>
            </a:endParaRPr>
          </a:p>
          <a:p>
            <a:endParaRPr lang="en-US" altLang="zh-CN" dirty="0">
              <a:latin typeface="微软雅黑" panose="020B0503020204020204" charset="-122"/>
              <a:ea typeface="微软雅黑" panose="020B0503020204020204" charset="-122"/>
              <a:cs typeface="微软雅黑" panose="020B0503020204020204" charset="-122"/>
            </a:endParaRPr>
          </a:p>
          <a:p>
            <a:r>
              <a:rPr lang="zh-CN" altLang="en-US" sz="2000" dirty="0">
                <a:latin typeface="微软雅黑" panose="020B0503020204020204" charset="-122"/>
                <a:ea typeface="微软雅黑" panose="020B0503020204020204" charset="-122"/>
                <a:cs typeface="微软雅黑" panose="020B0503020204020204" charset="-122"/>
              </a:rPr>
              <a:t>提供</a:t>
            </a:r>
            <a:r>
              <a:rPr lang="en-US" altLang="zh-CN" sz="2000" dirty="0">
                <a:latin typeface="微软雅黑" panose="020B0503020204020204" charset="-122"/>
                <a:ea typeface="微软雅黑" panose="020B0503020204020204" charset="-122"/>
                <a:cs typeface="微软雅黑" panose="020B0503020204020204" charset="-122"/>
              </a:rPr>
              <a:t>service</a:t>
            </a:r>
            <a:r>
              <a:rPr lang="zh-CN" altLang="en-US" sz="2000" dirty="0">
                <a:latin typeface="微软雅黑" panose="020B0503020204020204" charset="-122"/>
                <a:ea typeface="微软雅黑" panose="020B0503020204020204" charset="-122"/>
                <a:cs typeface="微软雅黑" panose="020B0503020204020204" charset="-122"/>
              </a:rPr>
              <a:t>：</a:t>
            </a:r>
            <a:endParaRPr lang="en-US" altLang="zh-CN" sz="2000" dirty="0">
              <a:latin typeface="微软雅黑" panose="020B0503020204020204" charset="-122"/>
              <a:ea typeface="微软雅黑" panose="020B0503020204020204" charset="-122"/>
              <a:cs typeface="微软雅黑" panose="020B0503020204020204" charset="-122"/>
            </a:endParaRPr>
          </a:p>
          <a:p>
            <a:r>
              <a:rPr lang="en-US" altLang="zh-CN" dirty="0">
                <a:latin typeface="微软雅黑" panose="020B0503020204020204" charset="-122"/>
                <a:ea typeface="微软雅黑" panose="020B0503020204020204" charset="-122"/>
                <a:cs typeface="微软雅黑" panose="020B0503020204020204" charset="-122"/>
              </a:rPr>
              <a:t>/</a:t>
            </a:r>
            <a:r>
              <a:rPr lang="en-US" altLang="zh-CN" dirty="0" err="1">
                <a:latin typeface="微软雅黑" panose="020B0503020204020204" charset="-122"/>
                <a:ea typeface="微软雅黑" panose="020B0503020204020204" charset="-122"/>
                <a:cs typeface="微软雅黑" panose="020B0503020204020204" charset="-122"/>
              </a:rPr>
              <a:t>static_map</a:t>
            </a:r>
            <a:r>
              <a:rPr lang="en-US" altLang="zh-CN" dirty="0">
                <a:latin typeface="微软雅黑" panose="020B0503020204020204" charset="-122"/>
                <a:ea typeface="微软雅黑" panose="020B0503020204020204" charset="-122"/>
                <a:cs typeface="微软雅黑" panose="020B0503020204020204" charset="-122"/>
              </a:rPr>
              <a:t>                   (</a:t>
            </a:r>
            <a:r>
              <a:rPr lang="en-US" altLang="zh-CN" dirty="0" err="1" smtClean="0">
                <a:latin typeface="微软雅黑" panose="020B0503020204020204" charset="-122"/>
                <a:ea typeface="微软雅黑" panose="020B0503020204020204" charset="-122"/>
                <a:cs typeface="微软雅黑" panose="020B0503020204020204" charset="-122"/>
              </a:rPr>
              <a:t>nav_msgs</a:t>
            </a:r>
            <a:r>
              <a:rPr lang="en-US" altLang="zh-CN" dirty="0" smtClean="0">
                <a:latin typeface="微软雅黑" panose="020B0503020204020204" charset="-122"/>
                <a:ea typeface="微软雅黑" panose="020B0503020204020204" charset="-122"/>
                <a:cs typeface="微软雅黑" panose="020B0503020204020204" charset="-122"/>
              </a:rPr>
              <a:t>/</a:t>
            </a:r>
            <a:r>
              <a:rPr lang="en-US" altLang="zh-CN" dirty="0" err="1" smtClean="0">
                <a:latin typeface="微软雅黑" panose="020B0503020204020204" charset="-122"/>
                <a:ea typeface="微软雅黑" panose="020B0503020204020204" charset="-122"/>
                <a:cs typeface="微软雅黑" panose="020B0503020204020204" charset="-122"/>
              </a:rPr>
              <a:t>GetMap</a:t>
            </a:r>
            <a:r>
              <a:rPr lang="en-US" altLang="zh-CN" dirty="0" smtClean="0">
                <a:latin typeface="微软雅黑" panose="020B0503020204020204" charset="-122"/>
                <a:ea typeface="微软雅黑" panose="020B0503020204020204" charset="-122"/>
                <a:cs typeface="微软雅黑" panose="020B0503020204020204" charset="-122"/>
              </a:rPr>
              <a:t>)</a:t>
            </a:r>
            <a:r>
              <a:rPr lang="zh-CN" altLang="en-US" dirty="0" smtClean="0">
                <a:latin typeface="微软雅黑" panose="020B0503020204020204" charset="-122"/>
                <a:ea typeface="微软雅黑" panose="020B0503020204020204" charset="-122"/>
                <a:cs typeface="微软雅黑" panose="020B0503020204020204" charset="-122"/>
              </a:rPr>
              <a:t>提供地图检索服务</a:t>
            </a:r>
            <a:endParaRPr lang="en-US" altLang="zh-CN" dirty="0">
              <a:latin typeface="微软雅黑" panose="020B0503020204020204" charset="-122"/>
              <a:ea typeface="微软雅黑" panose="020B0503020204020204" charset="-122"/>
              <a:cs typeface="微软雅黑" panose="020B0503020204020204" charset="-122"/>
            </a:endParaRPr>
          </a:p>
          <a:p>
            <a:endParaRPr lang="en-US" altLang="zh-CN" sz="2000" dirty="0">
              <a:latin typeface="微软雅黑" panose="020B0503020204020204" charset="-122"/>
              <a:ea typeface="微软雅黑" panose="020B0503020204020204" charset="-122"/>
              <a:cs typeface="微软雅黑" panose="020B0503020204020204" charset="-122"/>
            </a:endParaRPr>
          </a:p>
          <a:p>
            <a:r>
              <a:rPr lang="zh-CN" altLang="en-US" sz="2000" dirty="0">
                <a:latin typeface="微软雅黑" panose="020B0503020204020204" charset="-122"/>
                <a:ea typeface="微软雅黑" panose="020B0503020204020204" charset="-122"/>
                <a:cs typeface="微软雅黑" panose="020B0503020204020204" charset="-122"/>
              </a:rPr>
              <a:t>设置</a:t>
            </a:r>
            <a:r>
              <a:rPr lang="en-US" altLang="zh-CN" sz="2000" dirty="0" err="1">
                <a:latin typeface="微软雅黑" panose="020B0503020204020204" charset="-122"/>
                <a:ea typeface="微软雅黑" panose="020B0503020204020204" charset="-122"/>
                <a:cs typeface="微软雅黑" panose="020B0503020204020204" charset="-122"/>
              </a:rPr>
              <a:t>param</a:t>
            </a:r>
            <a:r>
              <a:rPr lang="zh-CN" altLang="en-US" sz="2000" dirty="0">
                <a:latin typeface="微软雅黑" panose="020B0503020204020204" charset="-122"/>
                <a:ea typeface="微软雅黑" panose="020B0503020204020204" charset="-122"/>
                <a:cs typeface="微软雅黑" panose="020B0503020204020204" charset="-122"/>
              </a:rPr>
              <a:t>：</a:t>
            </a:r>
            <a:endParaRPr lang="en-US" altLang="zh-CN" sz="2000" dirty="0">
              <a:latin typeface="微软雅黑" panose="020B0503020204020204" charset="-122"/>
              <a:ea typeface="微软雅黑" panose="020B0503020204020204" charset="-122"/>
              <a:cs typeface="微软雅黑" panose="020B0503020204020204" charset="-122"/>
            </a:endParaRPr>
          </a:p>
          <a:p>
            <a:r>
              <a:rPr lang="en-US" altLang="zh-CN" dirty="0">
                <a:latin typeface="微软雅黑" panose="020B0503020204020204" charset="-122"/>
                <a:ea typeface="微软雅黑" panose="020B0503020204020204" charset="-122"/>
                <a:cs typeface="微软雅黑" panose="020B0503020204020204" charset="-122"/>
              </a:rPr>
              <a:t>~</a:t>
            </a:r>
            <a:r>
              <a:rPr lang="en-US" altLang="zh-CN" dirty="0" err="1">
                <a:latin typeface="微软雅黑" panose="020B0503020204020204" charset="-122"/>
                <a:ea typeface="微软雅黑" panose="020B0503020204020204" charset="-122"/>
                <a:cs typeface="微软雅黑" panose="020B0503020204020204" charset="-122"/>
              </a:rPr>
              <a:t>frame_id</a:t>
            </a:r>
            <a:r>
              <a:rPr lang="en-US" altLang="zh-CN" dirty="0">
                <a:latin typeface="微软雅黑" panose="020B0503020204020204" charset="-122"/>
                <a:ea typeface="微软雅黑" panose="020B0503020204020204" charset="-122"/>
                <a:cs typeface="微软雅黑" panose="020B0503020204020204" charset="-122"/>
              </a:rPr>
              <a:t> (string, default: "map</a:t>
            </a:r>
            <a:r>
              <a:rPr lang="en-US" altLang="zh-CN" dirty="0" smtClean="0">
                <a:latin typeface="微软雅黑" panose="020B0503020204020204" charset="-122"/>
                <a:ea typeface="微软雅黑" panose="020B0503020204020204" charset="-122"/>
                <a:cs typeface="微软雅黑" panose="020B0503020204020204" charset="-122"/>
              </a:rPr>
              <a:t>")</a:t>
            </a:r>
            <a:r>
              <a:rPr lang="zh-CN" altLang="en-US" dirty="0" smtClean="0">
                <a:latin typeface="微软雅黑" panose="020B0503020204020204" charset="-122"/>
                <a:ea typeface="微软雅黑" panose="020B0503020204020204" charset="-122"/>
                <a:cs typeface="微软雅黑" panose="020B0503020204020204" charset="-122"/>
              </a:rPr>
              <a:t>设置地图坐标系的名称</a:t>
            </a:r>
            <a:endParaRPr lang="en-US" altLang="zh-CN" dirty="0" smtClean="0">
              <a:latin typeface="微软雅黑" panose="020B0503020204020204" charset="-122"/>
              <a:ea typeface="微软雅黑" panose="020B0503020204020204" charset="-122"/>
              <a:cs typeface="微软雅黑" panose="020B0503020204020204" charset="-122"/>
            </a:endParaRPr>
          </a:p>
          <a:p>
            <a:endParaRPr lang="en-US" altLang="zh-CN" dirty="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949547" y="4757729"/>
            <a:ext cx="11179277" cy="1014730"/>
          </a:xfrm>
          <a:prstGeom prst="rect">
            <a:avLst/>
          </a:prstGeom>
          <a:noFill/>
        </p:spPr>
        <p:txBody>
          <a:bodyPr wrap="square" rtlCol="0">
            <a:spAutoFit/>
          </a:bodyPr>
          <a:lstStyle/>
          <a:p>
            <a:pPr marL="342900" indent="-342900">
              <a:buFont typeface="Wingdings" charset="2"/>
              <a:buChar char="Ø"/>
            </a:pPr>
            <a:r>
              <a:rPr lang="en-US" altLang="zh-CN" sz="2000" dirty="0" err="1" smtClean="0">
                <a:latin typeface="微软雅黑" panose="020B0503020204020204" charset="-122"/>
                <a:ea typeface="微软雅黑" panose="020B0503020204020204" charset="-122"/>
              </a:rPr>
              <a:t>map_saver</a:t>
            </a:r>
            <a:r>
              <a:rPr lang="zh-CN" altLang="en-US" sz="2000" dirty="0" smtClean="0">
                <a:latin typeface="微软雅黑" panose="020B0503020204020204" charset="-122"/>
                <a:ea typeface="微软雅黑" panose="020B0503020204020204" charset="-122"/>
              </a:rPr>
              <a:t> </a:t>
            </a:r>
            <a:r>
              <a:rPr lang="en-US" altLang="zh-CN" sz="2000" dirty="0" smtClean="0">
                <a:latin typeface="微软雅黑" panose="020B0503020204020204" charset="-122"/>
                <a:ea typeface="微软雅黑" panose="020B0503020204020204" charset="-122"/>
              </a:rPr>
              <a:t>API</a:t>
            </a:r>
          </a:p>
          <a:p>
            <a:endParaRPr lang="en-US" altLang="zh-CN" sz="2000" dirty="0" smtClean="0">
              <a:latin typeface="微软雅黑" panose="020B0503020204020204" charset="-122"/>
              <a:ea typeface="微软雅黑" panose="020B0503020204020204" charset="-122"/>
              <a:cs typeface="微软雅黑" panose="020B0503020204020204" charset="-122"/>
            </a:endParaRPr>
          </a:p>
          <a:p>
            <a:r>
              <a:rPr lang="en-US" altLang="zh-CN" sz="2000" dirty="0" smtClean="0">
                <a:latin typeface="微软雅黑" panose="020B0503020204020204" charset="-122"/>
                <a:ea typeface="微软雅黑" panose="020B0503020204020204" charset="-122"/>
                <a:cs typeface="微软雅黑" panose="020B0503020204020204" charset="-122"/>
              </a:rPr>
              <a:t>map </a:t>
            </a:r>
            <a:r>
              <a:rPr lang="en-US" altLang="zh-CN" sz="2000" dirty="0">
                <a:latin typeface="微软雅黑" panose="020B0503020204020204" charset="-122"/>
                <a:ea typeface="微软雅黑" panose="020B0503020204020204" charset="-122"/>
                <a:cs typeface="微软雅黑" panose="020B0503020204020204" charset="-122"/>
              </a:rPr>
              <a:t>(</a:t>
            </a:r>
            <a:r>
              <a:rPr lang="en-US" altLang="zh-CN" sz="2000" dirty="0" err="1">
                <a:latin typeface="微软雅黑" panose="020B0503020204020204" charset="-122"/>
                <a:ea typeface="微软雅黑" panose="020B0503020204020204" charset="-122"/>
                <a:cs typeface="微软雅黑" panose="020B0503020204020204" charset="-122"/>
              </a:rPr>
              <a:t>nav_msgs</a:t>
            </a:r>
            <a:r>
              <a:rPr lang="en-US" altLang="zh-CN" sz="2000" dirty="0">
                <a:latin typeface="微软雅黑" panose="020B0503020204020204" charset="-122"/>
                <a:ea typeface="微软雅黑" panose="020B0503020204020204" charset="-122"/>
                <a:cs typeface="微软雅黑" panose="020B0503020204020204" charset="-122"/>
              </a:rPr>
              <a:t>/</a:t>
            </a:r>
            <a:r>
              <a:rPr lang="en-US" altLang="zh-CN" sz="2000" dirty="0" err="1">
                <a:latin typeface="微软雅黑" panose="020B0503020204020204" charset="-122"/>
                <a:ea typeface="微软雅黑" panose="020B0503020204020204" charset="-122"/>
                <a:cs typeface="微软雅黑" panose="020B0503020204020204" charset="-122"/>
              </a:rPr>
              <a:t>OccupancyGrid</a:t>
            </a: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通过这个主题，地图可以被检索</a:t>
            </a:r>
            <a:endParaRPr lang="en-US" altLang="zh-CN" sz="2000" dirty="0">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transition>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53365" y="121920"/>
            <a:ext cx="2064989" cy="338554"/>
          </a:xfrm>
          <a:prstGeom prst="rect">
            <a:avLst/>
          </a:prstGeom>
          <a:noFill/>
        </p:spPr>
        <p:txBody>
          <a:bodyPr wrap="none" rtlCol="0">
            <a:spAutoFit/>
          </a:bodyPr>
          <a:lstStyle/>
          <a:p>
            <a:r>
              <a:rPr lang="en-US" altLang="zh-CN" sz="1600" dirty="0">
                <a:solidFill>
                  <a:srgbClr val="446382"/>
                </a:solidFill>
              </a:rPr>
              <a:t>ROS</a:t>
            </a:r>
            <a:r>
              <a:rPr lang="zh-CN" altLang="en-US" sz="1600" dirty="0">
                <a:solidFill>
                  <a:srgbClr val="446382"/>
                </a:solidFill>
              </a:rPr>
              <a:t>机器人开发技术</a:t>
            </a:r>
          </a:p>
        </p:txBody>
      </p:sp>
      <p:sp>
        <p:nvSpPr>
          <p:cNvPr id="6" name="文本框 5"/>
          <p:cNvSpPr txBox="1"/>
          <p:nvPr/>
        </p:nvSpPr>
        <p:spPr>
          <a:xfrm>
            <a:off x="2479675" y="450215"/>
            <a:ext cx="1268296" cy="338554"/>
          </a:xfrm>
          <a:prstGeom prst="rect">
            <a:avLst/>
          </a:prstGeom>
          <a:noFill/>
        </p:spPr>
        <p:txBody>
          <a:bodyPr wrap="none" rtlCol="0">
            <a:spAutoFit/>
          </a:bodyPr>
          <a:lstStyle/>
          <a:p>
            <a:r>
              <a:rPr lang="en-US" altLang="zh-CN" sz="1600" dirty="0" err="1">
                <a:solidFill>
                  <a:srgbClr val="446382"/>
                </a:solidFill>
              </a:rPr>
              <a:t>m</a:t>
            </a:r>
            <a:r>
              <a:rPr lang="en-US" altLang="zh-CN" sz="1600" dirty="0" err="1" smtClean="0">
                <a:solidFill>
                  <a:srgbClr val="446382"/>
                </a:solidFill>
              </a:rPr>
              <a:t>ap_server</a:t>
            </a:r>
            <a:endParaRPr lang="zh-CN" altLang="en-US" sz="1600" dirty="0">
              <a:solidFill>
                <a:srgbClr val="446382"/>
              </a:solidFill>
            </a:endParaRPr>
          </a:p>
        </p:txBody>
      </p:sp>
      <p:sp>
        <p:nvSpPr>
          <p:cNvPr id="7" name="文本框 6"/>
          <p:cNvSpPr txBox="1"/>
          <p:nvPr/>
        </p:nvSpPr>
        <p:spPr>
          <a:xfrm>
            <a:off x="10523220" y="6277610"/>
            <a:ext cx="1402080" cy="337185"/>
          </a:xfrm>
          <a:prstGeom prst="rect">
            <a:avLst/>
          </a:prstGeom>
          <a:noFill/>
        </p:spPr>
        <p:txBody>
          <a:bodyPr wrap="none" rtlCol="0">
            <a:spAutoFit/>
          </a:bodyPr>
          <a:lstStyle/>
          <a:p>
            <a:r>
              <a:rPr lang="zh-CN" altLang="en-US" sz="1600">
                <a:solidFill>
                  <a:srgbClr val="446382"/>
                </a:solidFill>
              </a:rPr>
              <a:t>中国大学慕课</a:t>
            </a:r>
          </a:p>
        </p:txBody>
      </p:sp>
      <p:pic>
        <p:nvPicPr>
          <p:cNvPr id="10" name="Picture 2" descr="相关图片"/>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8204" y="1713521"/>
            <a:ext cx="3709851" cy="370985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2528405" y="1121229"/>
            <a:ext cx="1833245" cy="398780"/>
          </a:xfrm>
          <a:prstGeom prst="rect">
            <a:avLst/>
          </a:prstGeom>
        </p:spPr>
        <p:txBody>
          <a:bodyPr wrap="none">
            <a:spAutoFit/>
          </a:bodyPr>
          <a:lstStyle/>
          <a:p>
            <a:r>
              <a:rPr lang="en-US" altLang="zh-CN" sz="2000" dirty="0" err="1">
                <a:latin typeface="微软雅黑" panose="020B0503020204020204" charset="-122"/>
                <a:ea typeface="微软雅黑" panose="020B0503020204020204" charset="-122"/>
              </a:rPr>
              <a:t>my_map.pgm</a:t>
            </a:r>
            <a:endParaRPr lang="zh-CN" altLang="en-US" sz="2000" dirty="0"/>
          </a:p>
        </p:txBody>
      </p:sp>
      <p:sp>
        <p:nvSpPr>
          <p:cNvPr id="12" name="矩形 11"/>
          <p:cNvSpPr/>
          <p:nvPr/>
        </p:nvSpPr>
        <p:spPr>
          <a:xfrm>
            <a:off x="7104088" y="1121229"/>
            <a:ext cx="1851025" cy="398780"/>
          </a:xfrm>
          <a:prstGeom prst="rect">
            <a:avLst/>
          </a:prstGeom>
        </p:spPr>
        <p:txBody>
          <a:bodyPr wrap="none">
            <a:spAutoFit/>
          </a:bodyPr>
          <a:lstStyle/>
          <a:p>
            <a:r>
              <a:rPr lang="en-US" altLang="zh-CN" sz="2000" dirty="0" err="1">
                <a:latin typeface="微软雅黑" panose="020B0503020204020204" charset="-122"/>
                <a:ea typeface="微软雅黑" panose="020B0503020204020204" charset="-122"/>
              </a:rPr>
              <a:t>my_map.yaml</a:t>
            </a:r>
          </a:p>
        </p:txBody>
      </p:sp>
      <p:sp>
        <p:nvSpPr>
          <p:cNvPr id="13" name="文本框 12"/>
          <p:cNvSpPr txBox="1"/>
          <p:nvPr/>
        </p:nvSpPr>
        <p:spPr>
          <a:xfrm>
            <a:off x="5760085" y="1713230"/>
            <a:ext cx="4735830" cy="1753235"/>
          </a:xfrm>
          <a:prstGeom prst="rect">
            <a:avLst/>
          </a:prstGeom>
          <a:noFill/>
          <a:ln>
            <a:solidFill>
              <a:schemeClr val="tx1"/>
            </a:solidFill>
          </a:ln>
        </p:spPr>
        <p:txBody>
          <a:bodyPr wrap="square" rtlCol="0">
            <a:spAutoFit/>
          </a:bodyPr>
          <a:lstStyle/>
          <a:p>
            <a:r>
              <a:rPr lang="en-US" altLang="zh-CN" dirty="0"/>
              <a:t>image: </a:t>
            </a:r>
            <a:r>
              <a:rPr lang="en-US" altLang="zh-CN" dirty="0" err="1"/>
              <a:t>my_map.pgm</a:t>
            </a:r>
            <a:endParaRPr lang="en-US" altLang="zh-CN" dirty="0"/>
          </a:p>
          <a:p>
            <a:r>
              <a:rPr lang="en-US" altLang="zh-CN" dirty="0"/>
              <a:t>resolution: 0.050000</a:t>
            </a:r>
          </a:p>
          <a:p>
            <a:r>
              <a:rPr lang="en-US" altLang="zh-CN" dirty="0"/>
              <a:t>origin: [-25.000000, -25.000000,-25.000000]</a:t>
            </a:r>
          </a:p>
          <a:p>
            <a:r>
              <a:rPr lang="en-US" altLang="zh-CN" dirty="0"/>
              <a:t>negate: 0   #</a:t>
            </a:r>
            <a:r>
              <a:rPr lang="zh-CN" altLang="en-US" dirty="0"/>
              <a:t>白</a:t>
            </a:r>
            <a:r>
              <a:rPr lang="en-US" altLang="zh-CN" dirty="0"/>
              <a:t>/</a:t>
            </a:r>
            <a:r>
              <a:rPr lang="zh-CN" altLang="en-US" dirty="0"/>
              <a:t>黑  自由</a:t>
            </a:r>
            <a:r>
              <a:rPr lang="en-US" altLang="zh-CN" dirty="0"/>
              <a:t>/</a:t>
            </a:r>
            <a:r>
              <a:rPr lang="zh-CN" altLang="en-US" dirty="0"/>
              <a:t>占据</a:t>
            </a:r>
            <a:endParaRPr lang="en-US" altLang="zh-CN" dirty="0"/>
          </a:p>
          <a:p>
            <a:r>
              <a:rPr lang="en-US" altLang="zh-CN" dirty="0" err="1"/>
              <a:t>occupied_thresh</a:t>
            </a:r>
            <a:r>
              <a:rPr lang="en-US" altLang="zh-CN" dirty="0"/>
              <a:t>: 0.65   #</a:t>
            </a:r>
            <a:r>
              <a:rPr lang="zh-CN" altLang="en-US" dirty="0"/>
              <a:t>高于则视为占据</a:t>
            </a:r>
            <a:endParaRPr lang="en-US" altLang="zh-CN" dirty="0"/>
          </a:p>
          <a:p>
            <a:r>
              <a:rPr lang="en-US" altLang="zh-CN" dirty="0" err="1"/>
              <a:t>free_thresh</a:t>
            </a:r>
            <a:r>
              <a:rPr lang="en-US" altLang="zh-CN" dirty="0"/>
              <a:t>: 0.169  #</a:t>
            </a:r>
            <a:r>
              <a:rPr lang="zh-CN" altLang="en-US" dirty="0"/>
              <a:t>低于则视为空</a:t>
            </a:r>
          </a:p>
        </p:txBody>
      </p:sp>
      <p:sp>
        <p:nvSpPr>
          <p:cNvPr id="14" name="矩形 13"/>
          <p:cNvSpPr/>
          <p:nvPr/>
        </p:nvSpPr>
        <p:spPr>
          <a:xfrm>
            <a:off x="5703426" y="4648393"/>
            <a:ext cx="3894455" cy="706755"/>
          </a:xfrm>
          <a:prstGeom prst="rect">
            <a:avLst/>
          </a:prstGeom>
        </p:spPr>
        <p:txBody>
          <a:bodyPr wrap="none">
            <a:spAutoFit/>
          </a:bodyPr>
          <a:lstStyle/>
          <a:p>
            <a:pPr lvl="0">
              <a:defRPr/>
            </a:pPr>
            <a:r>
              <a:rPr lang="zh-CN" altLang="en-US" sz="2000" dirty="0">
                <a:latin typeface="微软雅黑" panose="020B0503020204020204" charset="-122"/>
                <a:ea typeface="微软雅黑" panose="020B0503020204020204" charset="-122"/>
                <a:cs typeface="微软雅黑" panose="020B0503020204020204" charset="-122"/>
              </a:rPr>
              <a:t>占据的概率</a:t>
            </a:r>
            <a:endParaRPr lang="en-US" altLang="zh-CN" sz="2000" dirty="0">
              <a:latin typeface="微软雅黑" panose="020B0503020204020204" charset="-122"/>
              <a:ea typeface="微软雅黑" panose="020B0503020204020204" charset="-122"/>
              <a:cs typeface="微软雅黑" panose="020B0503020204020204" charset="-122"/>
            </a:endParaRPr>
          </a:p>
          <a:p>
            <a:pPr lvl="0">
              <a:defRPr/>
            </a:pPr>
            <a:r>
              <a:rPr lang="en-US" altLang="zh-CN" sz="2000" dirty="0" err="1">
                <a:latin typeface="微软雅黑" panose="020B0503020204020204" charset="-122"/>
                <a:ea typeface="微软雅黑" panose="020B0503020204020204" charset="-122"/>
                <a:cs typeface="微软雅黑" panose="020B0503020204020204" charset="-122"/>
              </a:rPr>
              <a:t>occ</a:t>
            </a:r>
            <a:r>
              <a:rPr lang="en-US" altLang="zh-CN" sz="2000" dirty="0">
                <a:latin typeface="微软雅黑" panose="020B0503020204020204" charset="-122"/>
                <a:ea typeface="微软雅黑" panose="020B0503020204020204" charset="-122"/>
                <a:cs typeface="微软雅黑" panose="020B0503020204020204" charset="-122"/>
              </a:rPr>
              <a:t> = (255 - </a:t>
            </a:r>
            <a:r>
              <a:rPr lang="en-US" altLang="zh-CN" sz="2000" dirty="0" err="1">
                <a:latin typeface="微软雅黑" panose="020B0503020204020204" charset="-122"/>
                <a:ea typeface="微软雅黑" panose="020B0503020204020204" charset="-122"/>
                <a:cs typeface="微软雅黑" panose="020B0503020204020204" charset="-122"/>
              </a:rPr>
              <a:t>color_avg</a:t>
            </a:r>
            <a:r>
              <a:rPr lang="en-US" altLang="zh-CN" sz="2000" dirty="0">
                <a:latin typeface="微软雅黑" panose="020B0503020204020204" charset="-122"/>
                <a:ea typeface="微软雅黑" panose="020B0503020204020204" charset="-122"/>
                <a:cs typeface="微软雅黑" panose="020B0503020204020204" charset="-122"/>
              </a:rPr>
              <a:t>) / 255.0</a:t>
            </a:r>
            <a:endParaRPr lang="zh-CN" altLang="en-US" sz="2000" dirty="0">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transition>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2050" name=" 2050"/>
          <p:cNvSpPr/>
          <p:nvPr/>
        </p:nvSpPr>
        <p:spPr bwMode="auto">
          <a:xfrm>
            <a:off x="3526155" y="1829435"/>
            <a:ext cx="5332730" cy="3288030"/>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C3DBE7"/>
          </a:solidFill>
          <a:ln>
            <a:noFill/>
          </a:ln>
          <a:extLst>
            <a:ext uri="{91240B29-F687-4F45-9708-019B960494DF}">
              <a14:hiddenLine xmlns:a14="http://schemas.microsoft.com/office/drawing/2010/main" w="9525">
                <a:solidFill>
                  <a:srgbClr val="000000"/>
                </a:solidFill>
                <a:round/>
              </a14:hiddenLine>
            </a:ext>
          </a:extLst>
        </p:spPr>
        <p:txBody>
          <a:bodyPr bIns="36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5" name="文本框 4"/>
          <p:cNvSpPr txBox="1"/>
          <p:nvPr/>
        </p:nvSpPr>
        <p:spPr>
          <a:xfrm>
            <a:off x="253365" y="121920"/>
            <a:ext cx="2064989" cy="338554"/>
          </a:xfrm>
          <a:prstGeom prst="rect">
            <a:avLst/>
          </a:prstGeom>
          <a:noFill/>
        </p:spPr>
        <p:txBody>
          <a:bodyPr wrap="none" rtlCol="0">
            <a:spAutoFit/>
          </a:bodyPr>
          <a:lstStyle/>
          <a:p>
            <a:r>
              <a:rPr lang="en-US" altLang="zh-CN" sz="1600" dirty="0">
                <a:solidFill>
                  <a:srgbClr val="446382"/>
                </a:solidFill>
              </a:rPr>
              <a:t>ROS</a:t>
            </a:r>
            <a:r>
              <a:rPr lang="zh-CN" altLang="en-US" sz="1600" dirty="0">
                <a:solidFill>
                  <a:srgbClr val="446382"/>
                </a:solidFill>
              </a:rPr>
              <a:t>机器人开发技术</a:t>
            </a:r>
          </a:p>
        </p:txBody>
      </p:sp>
      <p:sp>
        <p:nvSpPr>
          <p:cNvPr id="6" name="文本框 5"/>
          <p:cNvSpPr txBox="1"/>
          <p:nvPr/>
        </p:nvSpPr>
        <p:spPr>
          <a:xfrm>
            <a:off x="2479675" y="450215"/>
            <a:ext cx="753732" cy="338554"/>
          </a:xfrm>
          <a:prstGeom prst="rect">
            <a:avLst/>
          </a:prstGeom>
          <a:noFill/>
        </p:spPr>
        <p:txBody>
          <a:bodyPr wrap="none" rtlCol="0">
            <a:spAutoFit/>
          </a:bodyPr>
          <a:lstStyle/>
          <a:p>
            <a:r>
              <a:rPr lang="en-US" altLang="zh-CN" sz="1600" dirty="0" smtClean="0">
                <a:solidFill>
                  <a:srgbClr val="446382"/>
                </a:solidFill>
              </a:rPr>
              <a:t>AMCL</a:t>
            </a:r>
            <a:endParaRPr lang="zh-CN" altLang="en-US" sz="1600" dirty="0">
              <a:solidFill>
                <a:srgbClr val="446382"/>
              </a:solidFill>
            </a:endParaRPr>
          </a:p>
        </p:txBody>
      </p:sp>
      <p:sp>
        <p:nvSpPr>
          <p:cNvPr id="7" name="文本框 6"/>
          <p:cNvSpPr txBox="1"/>
          <p:nvPr/>
        </p:nvSpPr>
        <p:spPr>
          <a:xfrm>
            <a:off x="10523220" y="6277610"/>
            <a:ext cx="1402080" cy="337185"/>
          </a:xfrm>
          <a:prstGeom prst="rect">
            <a:avLst/>
          </a:prstGeom>
          <a:noFill/>
        </p:spPr>
        <p:txBody>
          <a:bodyPr wrap="none" rtlCol="0">
            <a:spAutoFit/>
          </a:bodyPr>
          <a:lstStyle/>
          <a:p>
            <a:r>
              <a:rPr lang="zh-CN" altLang="en-US" sz="1600">
                <a:solidFill>
                  <a:srgbClr val="446382"/>
                </a:solidFill>
              </a:rPr>
              <a:t>中国大学慕课</a:t>
            </a:r>
          </a:p>
        </p:txBody>
      </p:sp>
      <p:sp>
        <p:nvSpPr>
          <p:cNvPr id="3" name="文本框 2"/>
          <p:cNvSpPr txBox="1"/>
          <p:nvPr/>
        </p:nvSpPr>
        <p:spPr>
          <a:xfrm>
            <a:off x="4739385" y="2278380"/>
            <a:ext cx="2941831" cy="584775"/>
          </a:xfrm>
          <a:prstGeom prst="rect">
            <a:avLst/>
          </a:prstGeom>
          <a:noFill/>
        </p:spPr>
        <p:txBody>
          <a:bodyPr wrap="none" rtlCol="0">
            <a:spAutoFit/>
          </a:bodyPr>
          <a:lstStyle/>
          <a:p>
            <a:pPr algn="ctr"/>
            <a:r>
              <a:rPr lang="en-US" altLang="zh-CN" sz="3200" dirty="0" smtClean="0">
                <a:solidFill>
                  <a:srgbClr val="000000"/>
                </a:solidFill>
              </a:rPr>
              <a:t>Navigation</a:t>
            </a:r>
            <a:r>
              <a:rPr lang="zh-CN" altLang="en-US" sz="3200" dirty="0" smtClean="0">
                <a:solidFill>
                  <a:srgbClr val="000000"/>
                </a:solidFill>
              </a:rPr>
              <a:t>授课</a:t>
            </a:r>
            <a:endParaRPr lang="zh-CN" altLang="en-US" sz="3200" dirty="0">
              <a:solidFill>
                <a:srgbClr val="000000"/>
              </a:solidFill>
            </a:endParaRPr>
          </a:p>
        </p:txBody>
      </p:sp>
      <p:sp>
        <p:nvSpPr>
          <p:cNvPr id="4" name="文本框 3"/>
          <p:cNvSpPr txBox="1"/>
          <p:nvPr/>
        </p:nvSpPr>
        <p:spPr>
          <a:xfrm>
            <a:off x="5689966" y="3117096"/>
            <a:ext cx="1040670" cy="461665"/>
          </a:xfrm>
          <a:prstGeom prst="rect">
            <a:avLst/>
          </a:prstGeom>
          <a:noFill/>
        </p:spPr>
        <p:txBody>
          <a:bodyPr wrap="none" rtlCol="0">
            <a:spAutoFit/>
          </a:bodyPr>
          <a:lstStyle/>
          <a:p>
            <a:pPr algn="ctr"/>
            <a:r>
              <a:rPr lang="en-US" altLang="zh-CN" sz="2400" dirty="0" smtClean="0">
                <a:solidFill>
                  <a:srgbClr val="000000"/>
                </a:solidFill>
              </a:rPr>
              <a:t>AMCL</a:t>
            </a:r>
            <a:endParaRPr lang="zh-CN" altLang="en-US" sz="2400" dirty="0">
              <a:solidFill>
                <a:srgbClr val="000000"/>
              </a:solidFill>
            </a:endParaRPr>
          </a:p>
        </p:txBody>
      </p:sp>
    </p:spTree>
    <p:custDataLst>
      <p:tags r:id="rId1"/>
    </p:custDataLst>
  </p:cSld>
  <p:clrMapOvr>
    <a:masterClrMapping/>
  </p:clrMapOvr>
  <p:transition>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53365" y="121920"/>
            <a:ext cx="2064989" cy="338554"/>
          </a:xfrm>
          <a:prstGeom prst="rect">
            <a:avLst/>
          </a:prstGeom>
          <a:noFill/>
        </p:spPr>
        <p:txBody>
          <a:bodyPr wrap="none" rtlCol="0">
            <a:spAutoFit/>
          </a:bodyPr>
          <a:lstStyle/>
          <a:p>
            <a:r>
              <a:rPr lang="en-US" altLang="zh-CN" sz="1600" dirty="0">
                <a:solidFill>
                  <a:srgbClr val="446382"/>
                </a:solidFill>
              </a:rPr>
              <a:t>ROS</a:t>
            </a:r>
            <a:r>
              <a:rPr lang="zh-CN" altLang="en-US" sz="1600" dirty="0">
                <a:solidFill>
                  <a:srgbClr val="446382"/>
                </a:solidFill>
              </a:rPr>
              <a:t>机器人开发技术</a:t>
            </a:r>
            <a:endParaRPr lang="zh-CN" sz="1600" dirty="0">
              <a:solidFill>
                <a:srgbClr val="446382"/>
              </a:solidFill>
            </a:endParaRPr>
          </a:p>
        </p:txBody>
      </p:sp>
      <p:sp>
        <p:nvSpPr>
          <p:cNvPr id="6" name="文本框 5"/>
          <p:cNvSpPr txBox="1"/>
          <p:nvPr/>
        </p:nvSpPr>
        <p:spPr>
          <a:xfrm>
            <a:off x="2479675" y="450215"/>
            <a:ext cx="1619354" cy="338554"/>
          </a:xfrm>
          <a:prstGeom prst="rect">
            <a:avLst/>
          </a:prstGeom>
          <a:noFill/>
        </p:spPr>
        <p:txBody>
          <a:bodyPr wrap="none" rtlCol="0">
            <a:spAutoFit/>
          </a:bodyPr>
          <a:lstStyle/>
          <a:p>
            <a:r>
              <a:rPr lang="en-US" altLang="zh-CN" sz="1600" dirty="0" smtClean="0">
                <a:solidFill>
                  <a:srgbClr val="446382"/>
                </a:solidFill>
              </a:rPr>
              <a:t>Navigation </a:t>
            </a:r>
            <a:r>
              <a:rPr lang="zh-CN" altLang="en-US" sz="1600" dirty="0" smtClean="0">
                <a:solidFill>
                  <a:srgbClr val="446382"/>
                </a:solidFill>
              </a:rPr>
              <a:t>授课</a:t>
            </a:r>
            <a:endParaRPr lang="zh-CN" altLang="en-US" sz="1600" dirty="0">
              <a:solidFill>
                <a:srgbClr val="446382"/>
              </a:solidFill>
            </a:endParaRPr>
          </a:p>
        </p:txBody>
      </p:sp>
      <p:sp>
        <p:nvSpPr>
          <p:cNvPr id="7" name="文本框 6"/>
          <p:cNvSpPr txBox="1"/>
          <p:nvPr/>
        </p:nvSpPr>
        <p:spPr>
          <a:xfrm>
            <a:off x="10523220" y="6277610"/>
            <a:ext cx="1402080" cy="337185"/>
          </a:xfrm>
          <a:prstGeom prst="rect">
            <a:avLst/>
          </a:prstGeom>
          <a:noFill/>
        </p:spPr>
        <p:txBody>
          <a:bodyPr wrap="none" rtlCol="0">
            <a:spAutoFit/>
          </a:bodyPr>
          <a:lstStyle/>
          <a:p>
            <a:r>
              <a:rPr lang="zh-CN" altLang="en-US" sz="1600">
                <a:solidFill>
                  <a:srgbClr val="446382"/>
                </a:solidFill>
              </a:rPr>
              <a:t>中国大学慕课</a:t>
            </a:r>
          </a:p>
        </p:txBody>
      </p:sp>
      <p:sp>
        <p:nvSpPr>
          <p:cNvPr id="220" name=" 220"/>
          <p:cNvSpPr/>
          <p:nvPr/>
        </p:nvSpPr>
        <p:spPr>
          <a:xfrm>
            <a:off x="1940560" y="1872615"/>
            <a:ext cx="2885743" cy="402590"/>
          </a:xfrm>
          <a:prstGeom prst="homePlate">
            <a:avLst/>
          </a:prstGeom>
          <a:solidFill>
            <a:srgbClr val="C3DBE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l" eaLnBrk="1" fontAlgn="auto" hangingPunct="1">
              <a:lnSpc>
                <a:spcPct val="110000"/>
              </a:lnSpc>
              <a:spcBef>
                <a:spcPts val="0"/>
              </a:spcBef>
              <a:spcAft>
                <a:spcPts val="0"/>
              </a:spcAft>
              <a:defRPr/>
            </a:pPr>
            <a:endParaRPr lang="zh-CN" altLang="en-US">
              <a:solidFill>
                <a:srgbClr val="FFFFFF"/>
              </a:solidFill>
            </a:endParaRPr>
          </a:p>
        </p:txBody>
      </p:sp>
      <p:sp>
        <p:nvSpPr>
          <p:cNvPr id="11" name="文本框 10"/>
          <p:cNvSpPr txBox="1"/>
          <p:nvPr/>
        </p:nvSpPr>
        <p:spPr>
          <a:xfrm>
            <a:off x="1354455" y="1889244"/>
            <a:ext cx="505267" cy="369332"/>
          </a:xfrm>
          <a:prstGeom prst="rect">
            <a:avLst/>
          </a:prstGeom>
          <a:noFill/>
        </p:spPr>
        <p:txBody>
          <a:bodyPr wrap="none" rtlCol="0" anchor="ctr" anchorCtr="0">
            <a:spAutoFit/>
          </a:bodyPr>
          <a:lstStyle/>
          <a:p>
            <a:r>
              <a:rPr lang="en-US" altLang="zh-CN" dirty="0" smtClean="0"/>
              <a:t>9.1</a:t>
            </a:r>
            <a:endParaRPr lang="en-US" altLang="zh-CN" dirty="0"/>
          </a:p>
        </p:txBody>
      </p:sp>
      <p:sp>
        <p:nvSpPr>
          <p:cNvPr id="12" name=" 220"/>
          <p:cNvSpPr/>
          <p:nvPr/>
        </p:nvSpPr>
        <p:spPr>
          <a:xfrm>
            <a:off x="1943100" y="2461895"/>
            <a:ext cx="2440305" cy="402590"/>
          </a:xfrm>
          <a:prstGeom prst="homePlate">
            <a:avLst/>
          </a:prstGeom>
          <a:solidFill>
            <a:srgbClr val="C3DBE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l" eaLnBrk="1" fontAlgn="auto" hangingPunct="1">
              <a:lnSpc>
                <a:spcPct val="110000"/>
              </a:lnSpc>
              <a:spcBef>
                <a:spcPts val="0"/>
              </a:spcBef>
              <a:spcAft>
                <a:spcPts val="0"/>
              </a:spcAft>
              <a:defRPr/>
            </a:pPr>
            <a:endParaRPr lang="zh-CN" altLang="en-US">
              <a:solidFill>
                <a:srgbClr val="FFFFFF"/>
              </a:solidFill>
            </a:endParaRPr>
          </a:p>
        </p:txBody>
      </p:sp>
      <p:sp>
        <p:nvSpPr>
          <p:cNvPr id="13" name="文本框 12"/>
          <p:cNvSpPr txBox="1"/>
          <p:nvPr/>
        </p:nvSpPr>
        <p:spPr>
          <a:xfrm>
            <a:off x="1356995" y="2478524"/>
            <a:ext cx="505267" cy="369332"/>
          </a:xfrm>
          <a:prstGeom prst="rect">
            <a:avLst/>
          </a:prstGeom>
          <a:noFill/>
        </p:spPr>
        <p:txBody>
          <a:bodyPr wrap="none" rtlCol="0" anchor="ctr" anchorCtr="0">
            <a:spAutoFit/>
          </a:bodyPr>
          <a:lstStyle/>
          <a:p>
            <a:r>
              <a:rPr lang="en-US" altLang="zh-CN" dirty="0" smtClean="0"/>
              <a:t>9.2</a:t>
            </a:r>
            <a:endParaRPr lang="en-US" altLang="zh-CN" dirty="0"/>
          </a:p>
        </p:txBody>
      </p:sp>
      <p:sp>
        <p:nvSpPr>
          <p:cNvPr id="14" name=" 220"/>
          <p:cNvSpPr/>
          <p:nvPr/>
        </p:nvSpPr>
        <p:spPr>
          <a:xfrm>
            <a:off x="1943100" y="3039745"/>
            <a:ext cx="2021205" cy="402590"/>
          </a:xfrm>
          <a:prstGeom prst="homePlate">
            <a:avLst/>
          </a:prstGeom>
          <a:solidFill>
            <a:srgbClr val="C3DBE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l" eaLnBrk="1" fontAlgn="auto" hangingPunct="1">
              <a:lnSpc>
                <a:spcPct val="110000"/>
              </a:lnSpc>
              <a:spcBef>
                <a:spcPts val="0"/>
              </a:spcBef>
              <a:spcAft>
                <a:spcPts val="0"/>
              </a:spcAft>
              <a:defRPr/>
            </a:pPr>
            <a:endParaRPr lang="zh-CN" altLang="en-US">
              <a:solidFill>
                <a:srgbClr val="FFFFFF"/>
              </a:solidFill>
            </a:endParaRPr>
          </a:p>
        </p:txBody>
      </p:sp>
      <p:sp>
        <p:nvSpPr>
          <p:cNvPr id="15" name="文本框 14"/>
          <p:cNvSpPr txBox="1"/>
          <p:nvPr/>
        </p:nvSpPr>
        <p:spPr>
          <a:xfrm>
            <a:off x="1356995" y="3056374"/>
            <a:ext cx="505267" cy="369332"/>
          </a:xfrm>
          <a:prstGeom prst="rect">
            <a:avLst/>
          </a:prstGeom>
          <a:noFill/>
        </p:spPr>
        <p:txBody>
          <a:bodyPr wrap="none" rtlCol="0" anchor="ctr" anchorCtr="0">
            <a:spAutoFit/>
          </a:bodyPr>
          <a:lstStyle/>
          <a:p>
            <a:r>
              <a:rPr lang="en-US" altLang="zh-CN" dirty="0" smtClean="0"/>
              <a:t>9.3</a:t>
            </a:r>
            <a:endParaRPr lang="en-US" altLang="zh-CN" dirty="0"/>
          </a:p>
        </p:txBody>
      </p:sp>
      <p:sp>
        <p:nvSpPr>
          <p:cNvPr id="16" name=" 220"/>
          <p:cNvSpPr/>
          <p:nvPr/>
        </p:nvSpPr>
        <p:spPr>
          <a:xfrm>
            <a:off x="1943100" y="3644265"/>
            <a:ext cx="2156460" cy="402590"/>
          </a:xfrm>
          <a:prstGeom prst="homePlate">
            <a:avLst/>
          </a:prstGeom>
          <a:solidFill>
            <a:srgbClr val="C3DBE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l" eaLnBrk="1" fontAlgn="auto" hangingPunct="1">
              <a:lnSpc>
                <a:spcPct val="110000"/>
              </a:lnSpc>
              <a:spcBef>
                <a:spcPts val="0"/>
              </a:spcBef>
              <a:spcAft>
                <a:spcPts val="0"/>
              </a:spcAft>
              <a:defRPr/>
            </a:pPr>
            <a:endParaRPr lang="zh-CN" altLang="en-US">
              <a:solidFill>
                <a:srgbClr val="FFFFFF"/>
              </a:solidFill>
            </a:endParaRPr>
          </a:p>
        </p:txBody>
      </p:sp>
      <p:sp>
        <p:nvSpPr>
          <p:cNvPr id="17" name="文本框 16"/>
          <p:cNvSpPr txBox="1"/>
          <p:nvPr/>
        </p:nvSpPr>
        <p:spPr>
          <a:xfrm>
            <a:off x="1356995" y="3660894"/>
            <a:ext cx="505267" cy="369332"/>
          </a:xfrm>
          <a:prstGeom prst="rect">
            <a:avLst/>
          </a:prstGeom>
          <a:noFill/>
        </p:spPr>
        <p:txBody>
          <a:bodyPr wrap="none" rtlCol="0" anchor="ctr" anchorCtr="0">
            <a:spAutoFit/>
          </a:bodyPr>
          <a:lstStyle/>
          <a:p>
            <a:r>
              <a:rPr lang="en-US" altLang="zh-CN" dirty="0" smtClean="0"/>
              <a:t>9.4</a:t>
            </a:r>
            <a:endParaRPr lang="en-US" altLang="zh-CN" dirty="0"/>
          </a:p>
        </p:txBody>
      </p:sp>
      <p:sp>
        <p:nvSpPr>
          <p:cNvPr id="20" name="文本框 19"/>
          <p:cNvSpPr txBox="1"/>
          <p:nvPr/>
        </p:nvSpPr>
        <p:spPr>
          <a:xfrm>
            <a:off x="1940560" y="1901825"/>
            <a:ext cx="2023745" cy="368300"/>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Navigation Stack</a:t>
            </a:r>
          </a:p>
        </p:txBody>
      </p:sp>
      <p:sp>
        <p:nvSpPr>
          <p:cNvPr id="21" name="文本框 20"/>
          <p:cNvSpPr txBox="1"/>
          <p:nvPr/>
        </p:nvSpPr>
        <p:spPr>
          <a:xfrm>
            <a:off x="1943100" y="2491105"/>
            <a:ext cx="1474470" cy="368300"/>
          </a:xfrm>
          <a:prstGeom prst="rect">
            <a:avLst/>
          </a:prstGeom>
          <a:noFill/>
        </p:spPr>
        <p:txBody>
          <a:bodyPr wrap="square" rtlCol="0">
            <a:spAutoFit/>
          </a:bodyPr>
          <a:lstStyle/>
          <a:p>
            <a:r>
              <a:rPr lang="en-US" altLang="zh-CN" dirty="0" err="1" smtClean="0">
                <a:latin typeface="微软雅黑" panose="020B0503020204020204" charset="-122"/>
                <a:ea typeface="微软雅黑" panose="020B0503020204020204" charset="-122"/>
              </a:rPr>
              <a:t>Move_base</a:t>
            </a:r>
          </a:p>
        </p:txBody>
      </p:sp>
      <p:sp>
        <p:nvSpPr>
          <p:cNvPr id="22" name="文本框 21"/>
          <p:cNvSpPr txBox="1"/>
          <p:nvPr/>
        </p:nvSpPr>
        <p:spPr>
          <a:xfrm>
            <a:off x="1943100" y="3068955"/>
            <a:ext cx="2271395" cy="368300"/>
          </a:xfrm>
          <a:prstGeom prst="rect">
            <a:avLst/>
          </a:prstGeom>
          <a:noFill/>
        </p:spPr>
        <p:txBody>
          <a:bodyPr wrap="square" rtlCol="0">
            <a:spAutoFit/>
          </a:bodyPr>
          <a:lstStyle/>
          <a:p>
            <a:r>
              <a:rPr lang="en-US" altLang="zh-CN" dirty="0" err="1" smtClean="0">
                <a:latin typeface="微软雅黑" panose="020B0503020204020204" charset="-122"/>
                <a:ea typeface="微软雅黑" panose="020B0503020204020204" charset="-122"/>
              </a:rPr>
              <a:t>costmap</a:t>
            </a:r>
          </a:p>
        </p:txBody>
      </p:sp>
      <p:sp>
        <p:nvSpPr>
          <p:cNvPr id="23" name="文本框 22"/>
          <p:cNvSpPr txBox="1"/>
          <p:nvPr/>
        </p:nvSpPr>
        <p:spPr>
          <a:xfrm>
            <a:off x="1943100" y="3670935"/>
            <a:ext cx="1336040" cy="368300"/>
          </a:xfrm>
          <a:prstGeom prst="rect">
            <a:avLst/>
          </a:prstGeom>
          <a:noFill/>
        </p:spPr>
        <p:txBody>
          <a:bodyPr wrap="none" rtlCol="0">
            <a:spAutoFit/>
          </a:bodyPr>
          <a:lstStyle/>
          <a:p>
            <a:r>
              <a:rPr lang="en-US" altLang="zh-CN" dirty="0" err="1" smtClean="0">
                <a:latin typeface="微软雅黑" panose="020B0503020204020204" charset="-122"/>
                <a:ea typeface="微软雅黑" panose="020B0503020204020204" charset="-122"/>
              </a:rPr>
              <a:t>mapserver</a:t>
            </a:r>
          </a:p>
        </p:txBody>
      </p:sp>
      <p:sp>
        <p:nvSpPr>
          <p:cNvPr id="19" name=" 220"/>
          <p:cNvSpPr/>
          <p:nvPr/>
        </p:nvSpPr>
        <p:spPr>
          <a:xfrm>
            <a:off x="1943100" y="4232910"/>
            <a:ext cx="1541145" cy="402590"/>
          </a:xfrm>
          <a:prstGeom prst="homePlate">
            <a:avLst/>
          </a:prstGeom>
          <a:solidFill>
            <a:srgbClr val="C3DBE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l" eaLnBrk="1" fontAlgn="auto" hangingPunct="1">
              <a:lnSpc>
                <a:spcPct val="110000"/>
              </a:lnSpc>
              <a:spcBef>
                <a:spcPts val="0"/>
              </a:spcBef>
              <a:spcAft>
                <a:spcPts val="0"/>
              </a:spcAft>
              <a:defRPr/>
            </a:pPr>
            <a:endParaRPr lang="zh-CN" altLang="en-US">
              <a:solidFill>
                <a:srgbClr val="FFFFFF"/>
              </a:solidFill>
            </a:endParaRPr>
          </a:p>
        </p:txBody>
      </p:sp>
      <p:sp>
        <p:nvSpPr>
          <p:cNvPr id="24" name="文本框 16"/>
          <p:cNvSpPr txBox="1"/>
          <p:nvPr/>
        </p:nvSpPr>
        <p:spPr>
          <a:xfrm>
            <a:off x="1356995" y="4249318"/>
            <a:ext cx="505267" cy="369332"/>
          </a:xfrm>
          <a:prstGeom prst="rect">
            <a:avLst/>
          </a:prstGeom>
          <a:noFill/>
        </p:spPr>
        <p:txBody>
          <a:bodyPr wrap="none" rtlCol="0" anchor="ctr" anchorCtr="0">
            <a:spAutoFit/>
          </a:bodyPr>
          <a:lstStyle/>
          <a:p>
            <a:r>
              <a:rPr lang="en-US" altLang="zh-CN" dirty="0" smtClean="0"/>
              <a:t>9.5</a:t>
            </a:r>
            <a:endParaRPr lang="en-US" altLang="zh-CN" dirty="0"/>
          </a:p>
        </p:txBody>
      </p:sp>
      <p:sp>
        <p:nvSpPr>
          <p:cNvPr id="25" name="文本框 22"/>
          <p:cNvSpPr txBox="1"/>
          <p:nvPr/>
        </p:nvSpPr>
        <p:spPr>
          <a:xfrm>
            <a:off x="1943100" y="4259359"/>
            <a:ext cx="837565" cy="368300"/>
          </a:xfrm>
          <a:prstGeom prst="rect">
            <a:avLst/>
          </a:prstGeom>
          <a:noFill/>
        </p:spPr>
        <p:txBody>
          <a:bodyPr wrap="none" rtlCol="0">
            <a:spAutoFit/>
          </a:bodyPr>
          <a:lstStyle/>
          <a:p>
            <a:r>
              <a:rPr lang="en-US" altLang="zh-CN" dirty="0" smtClean="0">
                <a:latin typeface="微软雅黑" panose="020B0503020204020204" charset="-122"/>
                <a:ea typeface="微软雅黑" panose="020B0503020204020204" charset="-122"/>
              </a:rPr>
              <a:t>AMCL</a:t>
            </a:r>
          </a:p>
        </p:txBody>
      </p:sp>
      <p:sp>
        <p:nvSpPr>
          <p:cNvPr id="381" name="CustomShape 4"/>
          <p:cNvSpPr/>
          <p:nvPr/>
        </p:nvSpPr>
        <p:spPr>
          <a:xfrm>
            <a:off x="1032690" y="1195010"/>
            <a:ext cx="1838880" cy="4557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lstStyle/>
          <a:p>
            <a:pPr algn="l">
              <a:lnSpc>
                <a:spcPct val="100000"/>
              </a:lnSpc>
            </a:pPr>
            <a:r>
              <a:rPr lang="en-US" altLang="zh-CN" sz="2400" dirty="0" smtClean="0">
                <a:solidFill>
                  <a:schemeClr val="tx1"/>
                </a:solidFill>
                <a:sym typeface="+mn-ea"/>
              </a:rPr>
              <a:t>Navigation</a:t>
            </a:r>
            <a:endParaRPr lang="en-US" altLang="zh-CN" sz="2400" b="0" strike="noStrike" spc="-1" dirty="0" smtClean="0">
              <a:solidFill>
                <a:schemeClr val="tx1"/>
              </a:solidFill>
              <a:uFill>
                <a:solidFill>
                  <a:srgbClr val="FFFFFF"/>
                </a:solidFill>
              </a:uFill>
              <a:latin typeface="微软雅黑" panose="020B0503020204020204" charset="-122"/>
              <a:ea typeface="微软雅黑" panose="020B0503020204020204" charset="-122"/>
              <a:sym typeface="+mn-ea"/>
            </a:endParaRPr>
          </a:p>
        </p:txBody>
      </p:sp>
    </p:spTree>
    <p:custDataLst>
      <p:tags r:id="rId1"/>
    </p:custDataLst>
  </p:cSld>
  <p:clrMapOvr>
    <a:masterClrMapping/>
  </p:clrMapOvr>
  <p:transition>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53365" y="121920"/>
            <a:ext cx="2064989" cy="338554"/>
          </a:xfrm>
          <a:prstGeom prst="rect">
            <a:avLst/>
          </a:prstGeom>
          <a:noFill/>
        </p:spPr>
        <p:txBody>
          <a:bodyPr wrap="none" rtlCol="0">
            <a:spAutoFit/>
          </a:bodyPr>
          <a:lstStyle/>
          <a:p>
            <a:r>
              <a:rPr lang="en-US" altLang="zh-CN" sz="1600" dirty="0">
                <a:solidFill>
                  <a:srgbClr val="446382"/>
                </a:solidFill>
              </a:rPr>
              <a:t>ROS</a:t>
            </a:r>
            <a:r>
              <a:rPr lang="zh-CN" altLang="en-US" sz="1600" dirty="0">
                <a:solidFill>
                  <a:srgbClr val="446382"/>
                </a:solidFill>
              </a:rPr>
              <a:t>机器人开发技术</a:t>
            </a:r>
          </a:p>
        </p:txBody>
      </p:sp>
      <p:sp>
        <p:nvSpPr>
          <p:cNvPr id="6" name="文本框 5"/>
          <p:cNvSpPr txBox="1"/>
          <p:nvPr/>
        </p:nvSpPr>
        <p:spPr>
          <a:xfrm>
            <a:off x="2479675" y="450215"/>
            <a:ext cx="753732" cy="338554"/>
          </a:xfrm>
          <a:prstGeom prst="rect">
            <a:avLst/>
          </a:prstGeom>
          <a:noFill/>
        </p:spPr>
        <p:txBody>
          <a:bodyPr wrap="none" rtlCol="0">
            <a:spAutoFit/>
          </a:bodyPr>
          <a:lstStyle/>
          <a:p>
            <a:r>
              <a:rPr lang="en-US" altLang="zh-CN" sz="1600" dirty="0" smtClean="0">
                <a:solidFill>
                  <a:srgbClr val="446382"/>
                </a:solidFill>
              </a:rPr>
              <a:t>AMCL</a:t>
            </a:r>
            <a:endParaRPr lang="zh-CN" altLang="en-US" sz="1600" dirty="0">
              <a:solidFill>
                <a:srgbClr val="446382"/>
              </a:solidFill>
            </a:endParaRPr>
          </a:p>
        </p:txBody>
      </p:sp>
      <p:sp>
        <p:nvSpPr>
          <p:cNvPr id="7" name="文本框 6"/>
          <p:cNvSpPr txBox="1"/>
          <p:nvPr/>
        </p:nvSpPr>
        <p:spPr>
          <a:xfrm>
            <a:off x="10523220" y="6277610"/>
            <a:ext cx="1402080" cy="337185"/>
          </a:xfrm>
          <a:prstGeom prst="rect">
            <a:avLst/>
          </a:prstGeom>
          <a:noFill/>
        </p:spPr>
        <p:txBody>
          <a:bodyPr wrap="none" rtlCol="0">
            <a:spAutoFit/>
          </a:bodyPr>
          <a:lstStyle/>
          <a:p>
            <a:r>
              <a:rPr lang="zh-CN" altLang="en-US" sz="1600">
                <a:solidFill>
                  <a:srgbClr val="446382"/>
                </a:solidFill>
              </a:rPr>
              <a:t>中国大学慕课</a:t>
            </a:r>
          </a:p>
        </p:txBody>
      </p:sp>
      <p:pic>
        <p:nvPicPr>
          <p:cNvPr id="9" name="图片 8"/>
          <p:cNvPicPr>
            <a:picLocks noChangeAspect="1"/>
          </p:cNvPicPr>
          <p:nvPr/>
        </p:nvPicPr>
        <p:blipFill rotWithShape="1">
          <a:blip r:embed="rId5">
            <a:extLst>
              <a:ext uri="{28A0092B-C50C-407E-A947-70E740481C1C}">
                <a14:useLocalDpi xmlns:a14="http://schemas.microsoft.com/office/drawing/2010/main" val="0"/>
              </a:ext>
            </a:extLst>
          </a:blip>
          <a:srcRect b="11111"/>
          <a:stretch/>
        </p:blipFill>
        <p:spPr>
          <a:xfrm>
            <a:off x="3681944" y="1641231"/>
            <a:ext cx="5145747" cy="2555631"/>
          </a:xfrm>
          <a:prstGeom prst="rect">
            <a:avLst/>
          </a:prstGeom>
        </p:spPr>
      </p:pic>
      <p:sp>
        <p:nvSpPr>
          <p:cNvPr id="10" name="文本框 9"/>
          <p:cNvSpPr txBox="1"/>
          <p:nvPr/>
        </p:nvSpPr>
        <p:spPr>
          <a:xfrm>
            <a:off x="5169877" y="4267200"/>
            <a:ext cx="2883877" cy="400110"/>
          </a:xfrm>
          <a:prstGeom prst="rect">
            <a:avLst/>
          </a:prstGeom>
          <a:noFill/>
        </p:spPr>
        <p:txBody>
          <a:bodyPr wrap="square" rtlCol="0">
            <a:spAutoFit/>
          </a:bodyPr>
          <a:lstStyle/>
          <a:p>
            <a:r>
              <a:rPr lang="en-US" altLang="zh-CN" sz="2000" dirty="0" smtClean="0">
                <a:latin typeface="Times New Roman" panose="02020603050405020304" pitchFamily="18" charset="0"/>
                <a:cs typeface="Times New Roman" panose="02020603050405020304" pitchFamily="18" charset="0"/>
              </a:rPr>
              <a:t>Where am I?</a:t>
            </a:r>
            <a:endParaRPr lang="zh-CN" altLang="en-US" sz="2000" dirty="0">
              <a:latin typeface="Times New Roman" panose="02020603050405020304" pitchFamily="18" charset="0"/>
              <a:cs typeface="Times New Roman" panose="02020603050405020304" pitchFamily="18" charset="0"/>
            </a:endParaRPr>
          </a:p>
        </p:txBody>
      </p:sp>
      <p:sp>
        <p:nvSpPr>
          <p:cNvPr id="12" name="矩形 11"/>
          <p:cNvSpPr/>
          <p:nvPr/>
        </p:nvSpPr>
        <p:spPr>
          <a:xfrm>
            <a:off x="2098431" y="5286329"/>
            <a:ext cx="9530862" cy="369332"/>
          </a:xfrm>
          <a:prstGeom prst="rect">
            <a:avLst/>
          </a:prstGeom>
        </p:spPr>
        <p:txBody>
          <a:bodyPr wrap="square">
            <a:spAutoFit/>
          </a:bodyPr>
          <a:lstStyle/>
          <a:p>
            <a:r>
              <a:rPr lang="zh-CN" altLang="en-US" dirty="0"/>
              <a:t>机器人知道地图信息的情况下如何利用传感器信息确定自己的位置（</a:t>
            </a:r>
            <a:r>
              <a:rPr lang="en-US" altLang="zh-CN" dirty="0"/>
              <a:t>Localization</a:t>
            </a:r>
            <a:r>
              <a:rPr lang="zh-CN" altLang="en-US" dirty="0"/>
              <a:t>）。</a:t>
            </a:r>
          </a:p>
        </p:txBody>
      </p:sp>
    </p:spTree>
    <p:custDataLst>
      <p:tags r:id="rId1"/>
    </p:custDataLst>
    <p:extLst>
      <p:ext uri="{BB962C8B-B14F-4D97-AF65-F5344CB8AC3E}">
        <p14:creationId xmlns:p14="http://schemas.microsoft.com/office/powerpoint/2010/main" val="1695078580"/>
      </p:ext>
    </p:extLst>
  </p:cSld>
  <p:clrMapOvr>
    <a:masterClrMapping/>
  </p:clrMapOvr>
  <p:transition>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53365" y="121920"/>
            <a:ext cx="2064989" cy="338554"/>
          </a:xfrm>
          <a:prstGeom prst="rect">
            <a:avLst/>
          </a:prstGeom>
          <a:noFill/>
        </p:spPr>
        <p:txBody>
          <a:bodyPr wrap="none" rtlCol="0">
            <a:spAutoFit/>
          </a:bodyPr>
          <a:lstStyle/>
          <a:p>
            <a:r>
              <a:rPr lang="en-US" altLang="zh-CN" sz="1600" dirty="0">
                <a:solidFill>
                  <a:srgbClr val="446382"/>
                </a:solidFill>
              </a:rPr>
              <a:t>ROS</a:t>
            </a:r>
            <a:r>
              <a:rPr lang="zh-CN" altLang="en-US" sz="1600" dirty="0">
                <a:solidFill>
                  <a:srgbClr val="446382"/>
                </a:solidFill>
              </a:rPr>
              <a:t>机器人开发技术</a:t>
            </a:r>
          </a:p>
        </p:txBody>
      </p:sp>
      <p:sp>
        <p:nvSpPr>
          <p:cNvPr id="6" name="文本框 5"/>
          <p:cNvSpPr txBox="1"/>
          <p:nvPr/>
        </p:nvSpPr>
        <p:spPr>
          <a:xfrm>
            <a:off x="2479675" y="450215"/>
            <a:ext cx="753732" cy="338554"/>
          </a:xfrm>
          <a:prstGeom prst="rect">
            <a:avLst/>
          </a:prstGeom>
          <a:noFill/>
        </p:spPr>
        <p:txBody>
          <a:bodyPr wrap="none" rtlCol="0">
            <a:spAutoFit/>
          </a:bodyPr>
          <a:lstStyle/>
          <a:p>
            <a:r>
              <a:rPr lang="en-US" altLang="zh-CN" sz="1600" dirty="0" smtClean="0">
                <a:solidFill>
                  <a:srgbClr val="446382"/>
                </a:solidFill>
              </a:rPr>
              <a:t>AMCL</a:t>
            </a:r>
            <a:endParaRPr lang="zh-CN" altLang="en-US" sz="1600" dirty="0">
              <a:solidFill>
                <a:srgbClr val="446382"/>
              </a:solidFill>
            </a:endParaRPr>
          </a:p>
        </p:txBody>
      </p:sp>
      <p:sp>
        <p:nvSpPr>
          <p:cNvPr id="7" name="文本框 6"/>
          <p:cNvSpPr txBox="1"/>
          <p:nvPr/>
        </p:nvSpPr>
        <p:spPr>
          <a:xfrm>
            <a:off x="10523220" y="6277610"/>
            <a:ext cx="1402080" cy="337185"/>
          </a:xfrm>
          <a:prstGeom prst="rect">
            <a:avLst/>
          </a:prstGeom>
          <a:noFill/>
        </p:spPr>
        <p:txBody>
          <a:bodyPr wrap="none" rtlCol="0">
            <a:spAutoFit/>
          </a:bodyPr>
          <a:lstStyle/>
          <a:p>
            <a:r>
              <a:rPr lang="zh-CN" altLang="en-US" sz="1600">
                <a:solidFill>
                  <a:srgbClr val="446382"/>
                </a:solidFill>
              </a:rPr>
              <a:t>中国大学慕课</a:t>
            </a:r>
          </a:p>
        </p:txBody>
      </p:sp>
      <p:sp>
        <p:nvSpPr>
          <p:cNvPr id="2" name="文本框 1"/>
          <p:cNvSpPr txBox="1"/>
          <p:nvPr/>
        </p:nvSpPr>
        <p:spPr>
          <a:xfrm>
            <a:off x="4513385" y="470548"/>
            <a:ext cx="5328546" cy="369332"/>
          </a:xfrm>
          <a:prstGeom prst="rect">
            <a:avLst/>
          </a:prstGeom>
          <a:noFill/>
        </p:spPr>
        <p:txBody>
          <a:bodyPr wrap="square" rtlCol="0">
            <a:spAutoFit/>
          </a:bodyPr>
          <a:lstStyle/>
          <a:p>
            <a:r>
              <a:rPr lang="en-US" altLang="zh-CN" dirty="0" smtClean="0">
                <a:solidFill>
                  <a:srgbClr val="000000"/>
                </a:solidFill>
              </a:rPr>
              <a:t>MCL</a:t>
            </a:r>
            <a:r>
              <a:rPr lang="zh-CN" altLang="en-US" dirty="0" smtClean="0">
                <a:solidFill>
                  <a:srgbClr val="000000"/>
                </a:solidFill>
              </a:rPr>
              <a:t>（</a:t>
            </a:r>
            <a:r>
              <a:rPr lang="en-US" altLang="zh-CN" dirty="0" smtClean="0">
                <a:solidFill>
                  <a:srgbClr val="000000"/>
                </a:solidFill>
              </a:rPr>
              <a:t>Monte </a:t>
            </a:r>
            <a:r>
              <a:rPr lang="en-US" altLang="zh-CN" dirty="0">
                <a:solidFill>
                  <a:srgbClr val="000000"/>
                </a:solidFill>
              </a:rPr>
              <a:t>Carlo </a:t>
            </a:r>
            <a:r>
              <a:rPr lang="en-US" altLang="zh-CN" dirty="0" smtClean="0">
                <a:solidFill>
                  <a:srgbClr val="000000"/>
                </a:solidFill>
              </a:rPr>
              <a:t>Localization</a:t>
            </a:r>
            <a:r>
              <a:rPr lang="zh-CN" altLang="en-US" dirty="0" smtClean="0">
                <a:solidFill>
                  <a:srgbClr val="000000"/>
                </a:solidFill>
              </a:rPr>
              <a:t>）定位原理</a:t>
            </a:r>
            <a:endParaRPr lang="zh-CN" altLang="en-US" dirty="0">
              <a:solidFill>
                <a:srgbClr val="000000"/>
              </a:solidFill>
            </a:endParaRPr>
          </a:p>
        </p:txBody>
      </p:sp>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6522" y="1198142"/>
            <a:ext cx="3259015" cy="2433816"/>
          </a:xfrm>
          <a:prstGeom prst="rect">
            <a:avLst/>
          </a:prstGeom>
        </p:spPr>
      </p:pic>
      <p:pic>
        <p:nvPicPr>
          <p:cNvPr id="15" name="图片 14"/>
          <p:cNvPicPr>
            <a:picLocks noChangeAspect="1"/>
          </p:cNvPicPr>
          <p:nvPr/>
        </p:nvPicPr>
        <p:blipFill rotWithShape="1">
          <a:blip r:embed="rId6">
            <a:extLst>
              <a:ext uri="{28A0092B-C50C-407E-A947-70E740481C1C}">
                <a14:useLocalDpi xmlns:a14="http://schemas.microsoft.com/office/drawing/2010/main" val="0"/>
              </a:ext>
            </a:extLst>
          </a:blip>
          <a:srcRect l="21282" r="18410"/>
          <a:stretch/>
        </p:blipFill>
        <p:spPr>
          <a:xfrm>
            <a:off x="8299938" y="839666"/>
            <a:ext cx="3070869" cy="2970335"/>
          </a:xfrm>
          <a:prstGeom prst="rect">
            <a:avLst/>
          </a:prstGeom>
        </p:spPr>
      </p:pic>
      <p:sp>
        <p:nvSpPr>
          <p:cNvPr id="16" name="文本框 15"/>
          <p:cNvSpPr txBox="1"/>
          <p:nvPr/>
        </p:nvSpPr>
        <p:spPr>
          <a:xfrm>
            <a:off x="1652956" y="3634152"/>
            <a:ext cx="855785" cy="369332"/>
          </a:xfrm>
          <a:prstGeom prst="rect">
            <a:avLst/>
          </a:prstGeom>
          <a:noFill/>
        </p:spPr>
        <p:txBody>
          <a:bodyPr wrap="square" rtlCol="0">
            <a:spAutoFit/>
          </a:bodyPr>
          <a:lstStyle/>
          <a:p>
            <a:r>
              <a:rPr lang="en-US" altLang="zh-CN" dirty="0" smtClean="0">
                <a:solidFill>
                  <a:srgbClr val="000000"/>
                </a:solidFill>
              </a:rPr>
              <a:t>a</a:t>
            </a:r>
            <a:endParaRPr lang="zh-CN" altLang="en-US" dirty="0">
              <a:solidFill>
                <a:srgbClr val="000000"/>
              </a:solidFill>
            </a:endParaRPr>
          </a:p>
        </p:txBody>
      </p:sp>
      <p:sp>
        <p:nvSpPr>
          <p:cNvPr id="17" name="文本框 16"/>
          <p:cNvSpPr txBox="1"/>
          <p:nvPr/>
        </p:nvSpPr>
        <p:spPr>
          <a:xfrm>
            <a:off x="5474676" y="3751384"/>
            <a:ext cx="855785" cy="369332"/>
          </a:xfrm>
          <a:prstGeom prst="rect">
            <a:avLst/>
          </a:prstGeom>
          <a:noFill/>
        </p:spPr>
        <p:txBody>
          <a:bodyPr wrap="square" rtlCol="0">
            <a:spAutoFit/>
          </a:bodyPr>
          <a:lstStyle/>
          <a:p>
            <a:r>
              <a:rPr lang="en-US" altLang="zh-CN" dirty="0">
                <a:solidFill>
                  <a:srgbClr val="000000"/>
                </a:solidFill>
              </a:rPr>
              <a:t>b</a:t>
            </a:r>
            <a:endParaRPr lang="zh-CN" altLang="en-US" dirty="0">
              <a:solidFill>
                <a:srgbClr val="000000"/>
              </a:solidFill>
            </a:endParaRPr>
          </a:p>
        </p:txBody>
      </p:sp>
      <p:sp>
        <p:nvSpPr>
          <p:cNvPr id="18" name="文本框 17"/>
          <p:cNvSpPr txBox="1"/>
          <p:nvPr/>
        </p:nvSpPr>
        <p:spPr>
          <a:xfrm>
            <a:off x="9671539" y="3774830"/>
            <a:ext cx="855785" cy="369332"/>
          </a:xfrm>
          <a:prstGeom prst="rect">
            <a:avLst/>
          </a:prstGeom>
          <a:noFill/>
        </p:spPr>
        <p:txBody>
          <a:bodyPr wrap="square" rtlCol="0">
            <a:spAutoFit/>
          </a:bodyPr>
          <a:lstStyle/>
          <a:p>
            <a:r>
              <a:rPr lang="en-US" altLang="zh-CN" dirty="0" smtClean="0">
                <a:solidFill>
                  <a:srgbClr val="000000"/>
                </a:solidFill>
              </a:rPr>
              <a:t>c</a:t>
            </a:r>
            <a:endParaRPr lang="zh-CN" altLang="en-US" dirty="0">
              <a:solidFill>
                <a:srgbClr val="000000"/>
              </a:solidFill>
            </a:endParaRPr>
          </a:p>
        </p:txBody>
      </p:sp>
      <p:pic>
        <p:nvPicPr>
          <p:cNvPr id="4" name="图片 3"/>
          <p:cNvPicPr>
            <a:picLocks noChangeAspect="1"/>
          </p:cNvPicPr>
          <p:nvPr/>
        </p:nvPicPr>
        <p:blipFill rotWithShape="1">
          <a:blip r:embed="rId7">
            <a:extLst>
              <a:ext uri="{28A0092B-C50C-407E-A947-70E740481C1C}">
                <a14:useLocalDpi xmlns:a14="http://schemas.microsoft.com/office/drawing/2010/main" val="0"/>
              </a:ext>
            </a:extLst>
          </a:blip>
          <a:srcRect l="18048" r="12129"/>
          <a:stretch/>
        </p:blipFill>
        <p:spPr>
          <a:xfrm>
            <a:off x="633046" y="1125415"/>
            <a:ext cx="2617101" cy="2348645"/>
          </a:xfrm>
          <a:prstGeom prst="rect">
            <a:avLst/>
          </a:prstGeom>
        </p:spPr>
      </p:pic>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21268" y="4111869"/>
            <a:ext cx="6890495" cy="2113085"/>
          </a:xfrm>
          <a:prstGeom prst="rect">
            <a:avLst/>
          </a:prstGeom>
        </p:spPr>
      </p:pic>
      <p:sp>
        <p:nvSpPr>
          <p:cNvPr id="19" name="文本框 18"/>
          <p:cNvSpPr txBox="1"/>
          <p:nvPr/>
        </p:nvSpPr>
        <p:spPr>
          <a:xfrm>
            <a:off x="6178061" y="6142891"/>
            <a:ext cx="855785" cy="369332"/>
          </a:xfrm>
          <a:prstGeom prst="rect">
            <a:avLst/>
          </a:prstGeom>
          <a:noFill/>
        </p:spPr>
        <p:txBody>
          <a:bodyPr wrap="square" rtlCol="0">
            <a:spAutoFit/>
          </a:bodyPr>
          <a:lstStyle/>
          <a:p>
            <a:r>
              <a:rPr lang="en-US" altLang="zh-CN" dirty="0">
                <a:solidFill>
                  <a:srgbClr val="000000"/>
                </a:solidFill>
              </a:rPr>
              <a:t>d</a:t>
            </a:r>
            <a:endParaRPr lang="zh-CN" altLang="en-US" dirty="0">
              <a:solidFill>
                <a:srgbClr val="000000"/>
              </a:solidFill>
            </a:endParaRPr>
          </a:p>
        </p:txBody>
      </p:sp>
    </p:spTree>
    <p:custDataLst>
      <p:tags r:id="rId1"/>
    </p:custDataLst>
    <p:extLst>
      <p:ext uri="{BB962C8B-B14F-4D97-AF65-F5344CB8AC3E}">
        <p14:creationId xmlns:p14="http://schemas.microsoft.com/office/powerpoint/2010/main" val="363615420"/>
      </p:ext>
    </p:extLst>
  </p:cSld>
  <p:clrMapOvr>
    <a:masterClrMapping/>
  </p:clrMapOvr>
  <p:transition>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53365" y="121920"/>
            <a:ext cx="2064989" cy="338554"/>
          </a:xfrm>
          <a:prstGeom prst="rect">
            <a:avLst/>
          </a:prstGeom>
          <a:noFill/>
        </p:spPr>
        <p:txBody>
          <a:bodyPr wrap="none" rtlCol="0">
            <a:spAutoFit/>
          </a:bodyPr>
          <a:lstStyle/>
          <a:p>
            <a:r>
              <a:rPr lang="en-US" altLang="zh-CN" sz="1600" dirty="0">
                <a:solidFill>
                  <a:srgbClr val="446382"/>
                </a:solidFill>
              </a:rPr>
              <a:t>ROS</a:t>
            </a:r>
            <a:r>
              <a:rPr lang="zh-CN" altLang="en-US" sz="1600" dirty="0">
                <a:solidFill>
                  <a:srgbClr val="446382"/>
                </a:solidFill>
              </a:rPr>
              <a:t>机器人开发技术</a:t>
            </a:r>
          </a:p>
        </p:txBody>
      </p:sp>
      <p:sp>
        <p:nvSpPr>
          <p:cNvPr id="6" name="文本框 5"/>
          <p:cNvSpPr txBox="1"/>
          <p:nvPr/>
        </p:nvSpPr>
        <p:spPr>
          <a:xfrm>
            <a:off x="2479675" y="450215"/>
            <a:ext cx="753732" cy="338554"/>
          </a:xfrm>
          <a:prstGeom prst="rect">
            <a:avLst/>
          </a:prstGeom>
          <a:noFill/>
        </p:spPr>
        <p:txBody>
          <a:bodyPr wrap="none" rtlCol="0">
            <a:spAutoFit/>
          </a:bodyPr>
          <a:lstStyle/>
          <a:p>
            <a:r>
              <a:rPr lang="en-US" altLang="zh-CN" sz="1600" dirty="0" smtClean="0">
                <a:solidFill>
                  <a:srgbClr val="446382"/>
                </a:solidFill>
              </a:rPr>
              <a:t>AMCL</a:t>
            </a:r>
            <a:endParaRPr lang="zh-CN" altLang="en-US" sz="1600" dirty="0">
              <a:solidFill>
                <a:srgbClr val="446382"/>
              </a:solidFill>
            </a:endParaRPr>
          </a:p>
        </p:txBody>
      </p:sp>
      <p:sp>
        <p:nvSpPr>
          <p:cNvPr id="7" name="文本框 6"/>
          <p:cNvSpPr txBox="1"/>
          <p:nvPr/>
        </p:nvSpPr>
        <p:spPr>
          <a:xfrm>
            <a:off x="10523220" y="6277610"/>
            <a:ext cx="1402080" cy="337185"/>
          </a:xfrm>
          <a:prstGeom prst="rect">
            <a:avLst/>
          </a:prstGeom>
          <a:noFill/>
        </p:spPr>
        <p:txBody>
          <a:bodyPr wrap="none" rtlCol="0">
            <a:spAutoFit/>
          </a:bodyPr>
          <a:lstStyle/>
          <a:p>
            <a:r>
              <a:rPr lang="zh-CN" altLang="en-US" sz="1600">
                <a:solidFill>
                  <a:srgbClr val="446382"/>
                </a:solidFill>
              </a:rPr>
              <a:t>中国大学慕课</a:t>
            </a:r>
          </a:p>
        </p:txBody>
      </p:sp>
      <p:sp>
        <p:nvSpPr>
          <p:cNvPr id="2" name="文本框 1"/>
          <p:cNvSpPr txBox="1"/>
          <p:nvPr/>
        </p:nvSpPr>
        <p:spPr>
          <a:xfrm>
            <a:off x="462654" y="869133"/>
            <a:ext cx="2661719" cy="369332"/>
          </a:xfrm>
          <a:prstGeom prst="rect">
            <a:avLst/>
          </a:prstGeom>
          <a:noFill/>
        </p:spPr>
        <p:txBody>
          <a:bodyPr wrap="square" rtlCol="0">
            <a:spAutoFit/>
          </a:bodyPr>
          <a:lstStyle/>
          <a:p>
            <a:r>
              <a:rPr lang="en-US" altLang="zh-CN" dirty="0" smtClean="0">
                <a:solidFill>
                  <a:srgbClr val="000000"/>
                </a:solidFill>
              </a:rPr>
              <a:t>AMCL</a:t>
            </a:r>
            <a:r>
              <a:rPr lang="zh-CN" altLang="en-US" dirty="0" smtClean="0">
                <a:solidFill>
                  <a:srgbClr val="000000"/>
                </a:solidFill>
              </a:rPr>
              <a:t>定位原理</a:t>
            </a:r>
            <a:endParaRPr lang="zh-CN" altLang="en-US" dirty="0">
              <a:solidFill>
                <a:srgbClr val="000000"/>
              </a:solidFill>
            </a:endParaRPr>
          </a:p>
        </p:txBody>
      </p:sp>
      <p:sp>
        <p:nvSpPr>
          <p:cNvPr id="4" name="文本框 3"/>
          <p:cNvSpPr txBox="1"/>
          <p:nvPr/>
        </p:nvSpPr>
        <p:spPr>
          <a:xfrm>
            <a:off x="297903" y="1530489"/>
            <a:ext cx="11729974" cy="4770537"/>
          </a:xfrm>
          <a:prstGeom prst="rect">
            <a:avLst/>
          </a:prstGeom>
          <a:noFill/>
        </p:spPr>
        <p:txBody>
          <a:bodyPr wrap="square" rtlCol="0">
            <a:spAutoFit/>
          </a:bodyPr>
          <a:lstStyle/>
          <a:p>
            <a:pPr latinLnBrk="1"/>
            <a:r>
              <a:rPr lang="en-US" altLang="zh-CN" sz="1600" dirty="0"/>
              <a:t> </a:t>
            </a:r>
            <a:r>
              <a:rPr lang="en-US" altLang="zh-CN" sz="1600" dirty="0" smtClean="0"/>
              <a:t>      </a:t>
            </a:r>
            <a:r>
              <a:rPr lang="zh-CN" altLang="en-US" sz="1600" dirty="0" smtClean="0"/>
              <a:t>假设</a:t>
            </a:r>
            <a:r>
              <a:rPr lang="zh-CN" altLang="en-US" sz="1600" dirty="0"/>
              <a:t>一个机器人在一个一维的世界里，具体假设场景</a:t>
            </a:r>
            <a:r>
              <a:rPr lang="en-US" altLang="zh-CN" sz="1600" dirty="0"/>
              <a:t>[R,R,G,R,R]</a:t>
            </a:r>
            <a:r>
              <a:rPr lang="zh-CN" altLang="en-US" sz="1600" dirty="0"/>
              <a:t>。其中</a:t>
            </a:r>
            <a:r>
              <a:rPr lang="en-US" altLang="zh-CN" sz="1600" dirty="0"/>
              <a:t>R</a:t>
            </a:r>
            <a:r>
              <a:rPr lang="zh-CN" altLang="en-US" sz="1600" dirty="0"/>
              <a:t>代表红色，</a:t>
            </a:r>
            <a:r>
              <a:rPr lang="en-US" altLang="zh-CN" sz="1600" dirty="0"/>
              <a:t>G</a:t>
            </a:r>
            <a:r>
              <a:rPr lang="zh-CN" altLang="en-US" sz="1600" dirty="0"/>
              <a:t>代表绿色。 </a:t>
            </a:r>
            <a:br>
              <a:rPr lang="zh-CN" altLang="en-US" sz="1600" dirty="0"/>
            </a:br>
            <a:r>
              <a:rPr lang="zh-CN" altLang="en-US" sz="1600" dirty="0"/>
              <a:t>机器人有一个全局的分布表。</a:t>
            </a:r>
          </a:p>
          <a:p>
            <a:pPr latinLnBrk="1"/>
            <a:r>
              <a:rPr lang="en-US" altLang="zh-CN" sz="1600" b="1" dirty="0"/>
              <a:t>1.</a:t>
            </a:r>
            <a:r>
              <a:rPr lang="zh-CN" altLang="en-US" sz="1600" b="1" dirty="0"/>
              <a:t>首先机器人为所有特征点给一个平均概率，代表最混乱的情况。</a:t>
            </a:r>
          </a:p>
          <a:p>
            <a:pPr latinLnBrk="1"/>
            <a:r>
              <a:rPr lang="en-US" altLang="zh-CN" sz="1600" dirty="0"/>
              <a:t>1/5 = 0.2</a:t>
            </a:r>
            <a:r>
              <a:rPr lang="zh-CN" altLang="en-US" sz="1600" dirty="0"/>
              <a:t>， 所以机器人现在全局表是</a:t>
            </a:r>
            <a:r>
              <a:rPr lang="en-US" altLang="zh-CN" sz="1600" dirty="0"/>
              <a:t>[0.2, 0.2, 0.2, 0.2, 0,2]</a:t>
            </a:r>
            <a:r>
              <a:rPr lang="zh-CN" altLang="en-US" sz="1600" dirty="0"/>
              <a:t>，代表机器人有</a:t>
            </a:r>
            <a:r>
              <a:rPr lang="en-US" altLang="zh-CN" sz="1600" dirty="0"/>
              <a:t>0.2</a:t>
            </a:r>
            <a:r>
              <a:rPr lang="zh-CN" altLang="en-US" sz="1600" dirty="0"/>
              <a:t>的概率处在对应的位置。</a:t>
            </a:r>
          </a:p>
          <a:p>
            <a:pPr latinLnBrk="1"/>
            <a:endParaRPr lang="en-US" altLang="zh-CN" sz="1600" b="1" dirty="0" smtClean="0"/>
          </a:p>
          <a:p>
            <a:pPr latinLnBrk="1"/>
            <a:r>
              <a:rPr lang="en-US" altLang="zh-CN" sz="1600" b="1" dirty="0" smtClean="0"/>
              <a:t>2</a:t>
            </a:r>
            <a:r>
              <a:rPr lang="en-US" altLang="zh-CN" sz="1600" b="1" dirty="0"/>
              <a:t>.</a:t>
            </a:r>
            <a:r>
              <a:rPr lang="zh-CN" altLang="en-US" sz="1600" b="1" dirty="0"/>
              <a:t>当机器人感知到对应特征的时候，会添加一个</a:t>
            </a:r>
            <a:r>
              <a:rPr lang="zh-CN" altLang="en-US" sz="1600" b="1" dirty="0">
                <a:solidFill>
                  <a:srgbClr val="FF0000"/>
                </a:solidFill>
              </a:rPr>
              <a:t>滤波器</a:t>
            </a:r>
          </a:p>
          <a:p>
            <a:pPr latinLnBrk="1"/>
            <a:r>
              <a:rPr lang="zh-CN" altLang="en-US" sz="1600" dirty="0"/>
              <a:t>机器人每感知到一个特征就会为所有的位置添加一个滤波器</a:t>
            </a:r>
          </a:p>
          <a:p>
            <a:pPr latinLnBrk="1"/>
            <a:r>
              <a:rPr lang="zh-CN" altLang="en-US" sz="1600" dirty="0"/>
              <a:t>例如 </a:t>
            </a:r>
            <a:r>
              <a:rPr lang="en-US" altLang="zh-CN" sz="1600" dirty="0"/>
              <a:t>p=0.8</a:t>
            </a:r>
            <a:r>
              <a:rPr lang="zh-CN" altLang="en-US" sz="1600" dirty="0"/>
              <a:t>， </a:t>
            </a:r>
            <a:r>
              <a:rPr lang="en-US" altLang="zh-CN" sz="1600" dirty="0"/>
              <a:t>(1-p)=0.2</a:t>
            </a:r>
            <a:r>
              <a:rPr lang="zh-CN" altLang="en-US" sz="1600" dirty="0"/>
              <a:t>，滤波器自己定义 </a:t>
            </a:r>
            <a:br>
              <a:rPr lang="zh-CN" altLang="en-US" sz="1600" dirty="0"/>
            </a:br>
            <a:r>
              <a:rPr lang="zh-CN" altLang="en-US" sz="1600" dirty="0"/>
              <a:t>原始状态是</a:t>
            </a:r>
            <a:r>
              <a:rPr lang="en-US" altLang="zh-CN" sz="1600" dirty="0"/>
              <a:t>[0.2, 0.2, 0.2, 0.2, 0.2]</a:t>
            </a:r>
            <a:r>
              <a:rPr lang="zh-CN" altLang="en-US" sz="1600" dirty="0"/>
              <a:t>，当感知到</a:t>
            </a:r>
            <a:r>
              <a:rPr lang="en-US" altLang="zh-CN" sz="1600" dirty="0"/>
              <a:t>R</a:t>
            </a:r>
            <a:r>
              <a:rPr lang="zh-CN" altLang="en-US" sz="1600" dirty="0"/>
              <a:t>特征的时候，就为所有</a:t>
            </a:r>
            <a:r>
              <a:rPr lang="en-US" altLang="zh-CN" sz="1600" dirty="0"/>
              <a:t>R</a:t>
            </a:r>
            <a:r>
              <a:rPr lang="zh-CN" altLang="en-US" sz="1600" dirty="0"/>
              <a:t>的位置添加</a:t>
            </a:r>
            <a:r>
              <a:rPr lang="en-US" altLang="zh-CN" sz="1600" dirty="0"/>
              <a:t>0.8</a:t>
            </a:r>
            <a:r>
              <a:rPr lang="zh-CN" altLang="en-US" sz="1600" dirty="0"/>
              <a:t>的滤波器</a:t>
            </a:r>
            <a:r>
              <a:rPr lang="en-US" altLang="zh-CN" sz="1600" dirty="0"/>
              <a:t>. 0.2*0.8 = 0.16, 0.2 * 0.2 = 0.04</a:t>
            </a:r>
          </a:p>
          <a:p>
            <a:pPr latinLnBrk="1"/>
            <a:r>
              <a:rPr lang="zh-CN" altLang="en-US" sz="1600" dirty="0"/>
              <a:t>然后进行归一化的处理。这里涉及到贝叶斯公式的原理。</a:t>
            </a:r>
          </a:p>
          <a:p>
            <a:pPr latinLnBrk="1"/>
            <a:endParaRPr lang="en-US" altLang="zh-CN" sz="1600" b="1" dirty="0" smtClean="0"/>
          </a:p>
          <a:p>
            <a:pPr latinLnBrk="1"/>
            <a:r>
              <a:rPr lang="en-US" altLang="zh-CN" sz="1600" b="1" dirty="0" smtClean="0"/>
              <a:t>3</a:t>
            </a:r>
            <a:r>
              <a:rPr lang="en-US" altLang="zh-CN" sz="1600" b="1" dirty="0"/>
              <a:t>.</a:t>
            </a:r>
            <a:r>
              <a:rPr lang="zh-CN" altLang="en-US" sz="1600" b="1" dirty="0"/>
              <a:t>然后机器人向前移动</a:t>
            </a:r>
          </a:p>
          <a:p>
            <a:pPr latinLnBrk="1"/>
            <a:r>
              <a:rPr lang="zh-CN" altLang="en-US" sz="1600" dirty="0" smtClean="0"/>
              <a:t>   因为</a:t>
            </a:r>
            <a:r>
              <a:rPr lang="zh-CN" altLang="en-US" sz="1600" dirty="0"/>
              <a:t>机器人很难确定自己具体行进</a:t>
            </a:r>
            <a:r>
              <a:rPr lang="zh-CN" altLang="en-US" sz="1600" dirty="0" smtClean="0"/>
              <a:t>过程</a:t>
            </a:r>
            <a:r>
              <a:rPr lang="en-US" altLang="zh-CN" sz="1600" dirty="0" smtClean="0"/>
              <a:t>,</a:t>
            </a:r>
            <a:r>
              <a:rPr lang="zh-CN" altLang="en-US" sz="1600" dirty="0" smtClean="0"/>
              <a:t>所以</a:t>
            </a:r>
            <a:r>
              <a:rPr lang="zh-CN" altLang="en-US" sz="1600" dirty="0"/>
              <a:t>当机器人前进的</a:t>
            </a:r>
            <a:r>
              <a:rPr lang="zh-CN" altLang="en-US" sz="1600" dirty="0" smtClean="0"/>
              <a:t>时候</a:t>
            </a:r>
            <a:r>
              <a:rPr lang="en-US" altLang="zh-CN" sz="1600" dirty="0" smtClean="0"/>
              <a:t>,</a:t>
            </a:r>
            <a:r>
              <a:rPr lang="zh-CN" altLang="en-US" sz="1600" dirty="0" smtClean="0"/>
              <a:t>需要</a:t>
            </a:r>
            <a:r>
              <a:rPr lang="zh-CN" altLang="en-US" sz="1600" dirty="0"/>
              <a:t>进行卷积运算。 </a:t>
            </a:r>
            <a:br>
              <a:rPr lang="zh-CN" altLang="en-US" sz="1600" dirty="0"/>
            </a:br>
            <a:r>
              <a:rPr lang="zh-CN" altLang="en-US" sz="1600" dirty="0" smtClean="0"/>
              <a:t>   例如 </a:t>
            </a:r>
            <a:r>
              <a:rPr lang="en-US" altLang="zh-CN" sz="1600" dirty="0"/>
              <a:t>p0=0.1 p1=0.8 p2=0.1,</a:t>
            </a:r>
            <a:r>
              <a:rPr lang="zh-CN" altLang="en-US" sz="1600" dirty="0"/>
              <a:t>代表机器人有</a:t>
            </a:r>
            <a:r>
              <a:rPr lang="en-US" altLang="zh-CN" sz="1600" dirty="0"/>
              <a:t>0.1</a:t>
            </a:r>
            <a:r>
              <a:rPr lang="zh-CN" altLang="en-US" sz="1600" dirty="0"/>
              <a:t>的概念走到目标点的</a:t>
            </a:r>
            <a:r>
              <a:rPr lang="zh-CN" altLang="en-US" sz="1600" dirty="0" smtClean="0"/>
              <a:t>后面</a:t>
            </a:r>
            <a:r>
              <a:rPr lang="en-US" altLang="zh-CN" sz="1600" dirty="0" smtClean="0"/>
              <a:t>,</a:t>
            </a:r>
            <a:r>
              <a:rPr lang="zh-CN" altLang="en-US" sz="1600" dirty="0" smtClean="0"/>
              <a:t>有</a:t>
            </a:r>
            <a:r>
              <a:rPr lang="en-US" altLang="zh-CN" sz="1600" dirty="0"/>
              <a:t>0.8</a:t>
            </a:r>
            <a:r>
              <a:rPr lang="zh-CN" altLang="en-US" sz="1600" dirty="0"/>
              <a:t>的概率刚好到目标</a:t>
            </a:r>
            <a:r>
              <a:rPr lang="zh-CN" altLang="en-US" sz="1600" dirty="0" smtClean="0"/>
              <a:t>点</a:t>
            </a:r>
            <a:r>
              <a:rPr lang="en-US" altLang="zh-CN" sz="1600" dirty="0" smtClean="0"/>
              <a:t>,0.1</a:t>
            </a:r>
            <a:r>
              <a:rPr lang="zh-CN" altLang="en-US" sz="1600" dirty="0"/>
              <a:t>的概率会超过目标点。 </a:t>
            </a:r>
            <a:br>
              <a:rPr lang="zh-CN" altLang="en-US" sz="1600" dirty="0"/>
            </a:br>
            <a:r>
              <a:rPr lang="zh-CN" altLang="en-US" sz="1600" dirty="0" smtClean="0"/>
              <a:t>   假设</a:t>
            </a:r>
            <a:r>
              <a:rPr lang="zh-CN" altLang="en-US" sz="1600" dirty="0"/>
              <a:t>现在是</a:t>
            </a:r>
            <a:r>
              <a:rPr lang="en-US" altLang="zh-CN" sz="1600" dirty="0"/>
              <a:t>[0.6, 0, 0, 0],</a:t>
            </a:r>
            <a:r>
              <a:rPr lang="zh-CN" altLang="en-US" sz="1600" dirty="0"/>
              <a:t>机器人向前走两</a:t>
            </a:r>
            <a:r>
              <a:rPr lang="zh-CN" altLang="en-US" sz="1600" dirty="0" smtClean="0"/>
              <a:t>步</a:t>
            </a:r>
            <a:r>
              <a:rPr lang="en-US" altLang="zh-CN" sz="1600" dirty="0" smtClean="0"/>
              <a:t>,</a:t>
            </a:r>
            <a:r>
              <a:rPr lang="zh-CN" altLang="en-US" sz="1600" dirty="0" smtClean="0"/>
              <a:t>则 </a:t>
            </a:r>
            <a:r>
              <a:rPr lang="en-US" altLang="zh-CN" sz="1600" dirty="0"/>
              <a:t>0.1 * 0.6 = </a:t>
            </a:r>
            <a:r>
              <a:rPr lang="en-US" altLang="zh-CN" sz="1600" dirty="0" smtClean="0"/>
              <a:t>0.06</a:t>
            </a:r>
            <a:r>
              <a:rPr lang="en-US" altLang="zh-CN" sz="1600" dirty="0"/>
              <a:t>,</a:t>
            </a:r>
            <a:r>
              <a:rPr lang="en-US" altLang="zh-CN" sz="1600" dirty="0" smtClean="0"/>
              <a:t>0.8 </a:t>
            </a:r>
            <a:r>
              <a:rPr lang="en-US" altLang="zh-CN" sz="1600" dirty="0"/>
              <a:t>* 0.6 = 0.48,</a:t>
            </a:r>
            <a:r>
              <a:rPr lang="zh-CN" altLang="en-US" sz="1600" dirty="0"/>
              <a:t>结果是</a:t>
            </a:r>
            <a:r>
              <a:rPr lang="en-US" altLang="zh-CN" sz="1600" dirty="0"/>
              <a:t>[0, 0.06, 0.48, 0.06</a:t>
            </a:r>
            <a:r>
              <a:rPr lang="en-US" altLang="zh-CN" sz="1600" dirty="0" smtClean="0"/>
              <a:t>]</a:t>
            </a:r>
            <a:r>
              <a:rPr lang="en-US" altLang="zh-CN" sz="1600" dirty="0"/>
              <a:t>,</a:t>
            </a:r>
            <a:r>
              <a:rPr lang="zh-CN" altLang="en-US" sz="1600" dirty="0" smtClean="0"/>
              <a:t>最后</a:t>
            </a:r>
            <a:r>
              <a:rPr lang="zh-CN" altLang="en-US" sz="1600" dirty="0"/>
              <a:t>归一化处理。 </a:t>
            </a:r>
            <a:br>
              <a:rPr lang="zh-CN" altLang="en-US" sz="1600" dirty="0"/>
            </a:br>
            <a:r>
              <a:rPr lang="zh-CN" altLang="en-US" sz="1600" dirty="0" smtClean="0"/>
              <a:t>   需要</a:t>
            </a:r>
            <a:r>
              <a:rPr lang="zh-CN" altLang="en-US" sz="1600" dirty="0"/>
              <a:t>注意的是，移动是对于全局表中所有概率都进行</a:t>
            </a:r>
            <a:r>
              <a:rPr lang="zh-CN" altLang="en-US" sz="1600" dirty="0" smtClean="0"/>
              <a:t>运算</a:t>
            </a:r>
            <a:r>
              <a:rPr lang="en-US" altLang="zh-CN" sz="1600" dirty="0" smtClean="0"/>
              <a:t>,</a:t>
            </a:r>
            <a:r>
              <a:rPr lang="zh-CN" altLang="en-US" sz="1600" dirty="0" smtClean="0"/>
              <a:t>一</a:t>
            </a:r>
            <a:r>
              <a:rPr lang="zh-CN" altLang="en-US" sz="1600" dirty="0"/>
              <a:t>移动整个表都会移动的。移动完再进行归一化。这里涉及到全概率公式。</a:t>
            </a:r>
          </a:p>
          <a:p>
            <a:pPr latinLnBrk="1"/>
            <a:endParaRPr lang="en-US" altLang="zh-CN" sz="1600" b="1" dirty="0" smtClean="0"/>
          </a:p>
          <a:p>
            <a:pPr latinLnBrk="1"/>
            <a:r>
              <a:rPr lang="en-US" altLang="zh-CN" sz="1600" b="1" dirty="0" smtClean="0"/>
              <a:t>4</a:t>
            </a:r>
            <a:r>
              <a:rPr lang="en-US" altLang="zh-CN" sz="1600" b="1" dirty="0"/>
              <a:t>.</a:t>
            </a:r>
            <a:r>
              <a:rPr lang="zh-CN" altLang="en-US" sz="1600" b="1" dirty="0" smtClean="0"/>
              <a:t>最后求得的概率结果</a:t>
            </a:r>
            <a:r>
              <a:rPr lang="zh-CN" altLang="en-US" sz="1600" b="1" dirty="0"/>
              <a:t>取最大值就是机器人的位置。</a:t>
            </a:r>
          </a:p>
        </p:txBody>
      </p:sp>
    </p:spTree>
    <p:custDataLst>
      <p:tags r:id="rId1"/>
    </p:custDataLst>
    <p:extLst>
      <p:ext uri="{BB962C8B-B14F-4D97-AF65-F5344CB8AC3E}">
        <p14:creationId xmlns:p14="http://schemas.microsoft.com/office/powerpoint/2010/main" val="4165730919"/>
      </p:ext>
    </p:extLst>
  </p:cSld>
  <p:clrMapOvr>
    <a:masterClrMapping/>
  </p:clrMapOvr>
  <p:transition>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53365" y="121920"/>
            <a:ext cx="2064989" cy="338554"/>
          </a:xfrm>
          <a:prstGeom prst="rect">
            <a:avLst/>
          </a:prstGeom>
          <a:noFill/>
        </p:spPr>
        <p:txBody>
          <a:bodyPr wrap="none" rtlCol="0">
            <a:spAutoFit/>
          </a:bodyPr>
          <a:lstStyle/>
          <a:p>
            <a:r>
              <a:rPr lang="en-US" altLang="zh-CN" sz="1600" dirty="0">
                <a:solidFill>
                  <a:srgbClr val="446382"/>
                </a:solidFill>
              </a:rPr>
              <a:t>ROS</a:t>
            </a:r>
            <a:r>
              <a:rPr lang="zh-CN" altLang="en-US" sz="1600" dirty="0">
                <a:solidFill>
                  <a:srgbClr val="446382"/>
                </a:solidFill>
              </a:rPr>
              <a:t>机器人开发技术</a:t>
            </a:r>
          </a:p>
        </p:txBody>
      </p:sp>
      <p:sp>
        <p:nvSpPr>
          <p:cNvPr id="6" name="文本框 5"/>
          <p:cNvSpPr txBox="1"/>
          <p:nvPr/>
        </p:nvSpPr>
        <p:spPr>
          <a:xfrm>
            <a:off x="2479675" y="450215"/>
            <a:ext cx="753732" cy="338554"/>
          </a:xfrm>
          <a:prstGeom prst="rect">
            <a:avLst/>
          </a:prstGeom>
          <a:noFill/>
        </p:spPr>
        <p:txBody>
          <a:bodyPr wrap="none" rtlCol="0">
            <a:spAutoFit/>
          </a:bodyPr>
          <a:lstStyle/>
          <a:p>
            <a:r>
              <a:rPr lang="en-US" altLang="zh-CN" sz="1600" dirty="0" smtClean="0">
                <a:solidFill>
                  <a:srgbClr val="446382"/>
                </a:solidFill>
              </a:rPr>
              <a:t>AMCL</a:t>
            </a:r>
            <a:endParaRPr lang="zh-CN" altLang="en-US" sz="1600" dirty="0">
              <a:solidFill>
                <a:srgbClr val="446382"/>
              </a:solidFill>
            </a:endParaRPr>
          </a:p>
        </p:txBody>
      </p:sp>
      <p:sp>
        <p:nvSpPr>
          <p:cNvPr id="7" name="文本框 6"/>
          <p:cNvSpPr txBox="1"/>
          <p:nvPr/>
        </p:nvSpPr>
        <p:spPr>
          <a:xfrm>
            <a:off x="10523220" y="6277610"/>
            <a:ext cx="1402080" cy="337185"/>
          </a:xfrm>
          <a:prstGeom prst="rect">
            <a:avLst/>
          </a:prstGeom>
          <a:noFill/>
        </p:spPr>
        <p:txBody>
          <a:bodyPr wrap="none" rtlCol="0">
            <a:spAutoFit/>
          </a:bodyPr>
          <a:lstStyle/>
          <a:p>
            <a:r>
              <a:rPr lang="zh-CN" altLang="en-US" sz="1600">
                <a:solidFill>
                  <a:srgbClr val="446382"/>
                </a:solidFill>
              </a:rPr>
              <a:t>中国大学慕课</a:t>
            </a:r>
          </a:p>
        </p:txBody>
      </p:sp>
      <p:pic>
        <p:nvPicPr>
          <p:cNvPr id="3" name="图片 2"/>
          <p:cNvPicPr>
            <a:picLocks noChangeAspect="1"/>
          </p:cNvPicPr>
          <p:nvPr/>
        </p:nvPicPr>
        <p:blipFill rotWithShape="1">
          <a:blip r:embed="rId5">
            <a:extLst>
              <a:ext uri="{28A0092B-C50C-407E-A947-70E740481C1C}">
                <a14:useLocalDpi xmlns:a14="http://schemas.microsoft.com/office/drawing/2010/main" val="0"/>
              </a:ext>
            </a:extLst>
          </a:blip>
          <a:srcRect l="5353" r="8443" b="6321"/>
          <a:stretch/>
        </p:blipFill>
        <p:spPr>
          <a:xfrm>
            <a:off x="108642" y="3635702"/>
            <a:ext cx="6174463" cy="3100076"/>
          </a:xfrm>
          <a:prstGeom prst="rect">
            <a:avLst/>
          </a:prstGeom>
        </p:spPr>
      </p:pic>
      <p:pic>
        <p:nvPicPr>
          <p:cNvPr id="9" name="图片 8"/>
          <p:cNvPicPr>
            <a:picLocks noChangeAspect="1"/>
          </p:cNvPicPr>
          <p:nvPr/>
        </p:nvPicPr>
        <p:blipFill rotWithShape="1">
          <a:blip r:embed="rId6">
            <a:extLst>
              <a:ext uri="{28A0092B-C50C-407E-A947-70E740481C1C}">
                <a14:useLocalDpi xmlns:a14="http://schemas.microsoft.com/office/drawing/2010/main" val="0"/>
              </a:ext>
            </a:extLst>
          </a:blip>
          <a:srcRect l="5746" r="6497" b="3105"/>
          <a:stretch/>
        </p:blipFill>
        <p:spPr>
          <a:xfrm>
            <a:off x="190122" y="805758"/>
            <a:ext cx="6100648" cy="2960483"/>
          </a:xfrm>
          <a:prstGeom prst="rect">
            <a:avLst/>
          </a:prstGeom>
        </p:spPr>
      </p:pic>
      <p:sp>
        <p:nvSpPr>
          <p:cNvPr id="10" name="文本框 9"/>
          <p:cNvSpPr txBox="1"/>
          <p:nvPr/>
        </p:nvSpPr>
        <p:spPr>
          <a:xfrm>
            <a:off x="7828809" y="743893"/>
            <a:ext cx="3322622" cy="369332"/>
          </a:xfrm>
          <a:prstGeom prst="rect">
            <a:avLst/>
          </a:prstGeom>
          <a:noFill/>
        </p:spPr>
        <p:txBody>
          <a:bodyPr wrap="square" rtlCol="0">
            <a:spAutoFit/>
          </a:bodyPr>
          <a:lstStyle/>
          <a:p>
            <a:r>
              <a:rPr lang="en-US" altLang="zh-CN" dirty="0" smtClean="0"/>
              <a:t>AMCL</a:t>
            </a:r>
            <a:r>
              <a:rPr lang="zh-CN" altLang="en-US" dirty="0" smtClean="0"/>
              <a:t>定位过程</a:t>
            </a:r>
            <a:endParaRPr lang="zh-CN" altLang="en-US" dirty="0"/>
          </a:p>
        </p:txBody>
      </p:sp>
      <p:sp>
        <p:nvSpPr>
          <p:cNvPr id="11" name="文本框 10"/>
          <p:cNvSpPr txBox="1"/>
          <p:nvPr/>
        </p:nvSpPr>
        <p:spPr>
          <a:xfrm>
            <a:off x="6608795" y="1567989"/>
            <a:ext cx="5055665" cy="4031873"/>
          </a:xfrm>
          <a:prstGeom prst="rect">
            <a:avLst/>
          </a:prstGeom>
          <a:noFill/>
        </p:spPr>
        <p:txBody>
          <a:bodyPr wrap="square" rtlCol="0">
            <a:spAutoFit/>
          </a:bodyPr>
          <a:lstStyle/>
          <a:p>
            <a:r>
              <a:rPr lang="en-US" altLang="zh-CN" sz="1600" dirty="0"/>
              <a:t>a</a:t>
            </a:r>
            <a:r>
              <a:rPr lang="zh-CN" altLang="en-US" sz="1600" dirty="0" smtClean="0"/>
              <a:t>：</a:t>
            </a:r>
            <a:endParaRPr lang="en-US" altLang="zh-CN" sz="1600" dirty="0" smtClean="0"/>
          </a:p>
          <a:p>
            <a:r>
              <a:rPr lang="zh-CN" altLang="en-US" sz="1600" dirty="0" smtClean="0"/>
              <a:t>是</a:t>
            </a:r>
            <a:r>
              <a:rPr lang="zh-CN" altLang="en-US" sz="1600" dirty="0"/>
              <a:t>在进行第一次标记检测时</a:t>
            </a:r>
            <a:r>
              <a:rPr lang="zh-CN" altLang="en-US" sz="1600" dirty="0" smtClean="0"/>
              <a:t>，所有粒子随机撒点</a:t>
            </a:r>
            <a:endParaRPr lang="en-US" altLang="zh-CN" sz="1600" dirty="0" smtClean="0"/>
          </a:p>
          <a:p>
            <a:r>
              <a:rPr lang="en-US" altLang="zh-CN" sz="1600" dirty="0" smtClean="0"/>
              <a:t>b-d:</a:t>
            </a:r>
          </a:p>
          <a:p>
            <a:r>
              <a:rPr lang="zh-CN" altLang="en-US" sz="1600" dirty="0" smtClean="0"/>
              <a:t>多次</a:t>
            </a:r>
            <a:r>
              <a:rPr lang="zh-CN" altLang="en-US" sz="1600" dirty="0"/>
              <a:t>检测后，粒子紧紧环绕早真实的机器人周围，就像</a:t>
            </a:r>
            <a:r>
              <a:rPr lang="en-US" altLang="zh-CN" sz="1600" dirty="0"/>
              <a:t>d</a:t>
            </a:r>
            <a:r>
              <a:rPr lang="zh-CN" altLang="en-US" sz="1600" dirty="0"/>
              <a:t>所示，并且短期和长期测量似然平均都将增加。在这个定位阶段，机器人只是跟踪其位置，观察似然相当高，并且只偶尔增加小数量的随机粒子</a:t>
            </a:r>
            <a:r>
              <a:rPr lang="zh-CN" altLang="en-US" sz="1600" dirty="0" smtClean="0"/>
              <a:t>。</a:t>
            </a:r>
            <a:endParaRPr lang="en-US" altLang="zh-CN" sz="1600" dirty="0" smtClean="0"/>
          </a:p>
          <a:p>
            <a:r>
              <a:rPr lang="en-US" altLang="zh-CN" sz="1600" dirty="0" smtClean="0"/>
              <a:t>e</a:t>
            </a:r>
            <a:endParaRPr lang="en-US" altLang="zh-CN" sz="1600" dirty="0"/>
          </a:p>
          <a:p>
            <a:r>
              <a:rPr lang="zh-CN" altLang="en-US" sz="1600" dirty="0"/>
              <a:t>当将机器人放置在其他位置时，测量概率下降。</a:t>
            </a:r>
          </a:p>
          <a:p>
            <a:r>
              <a:rPr lang="zh-CN" altLang="en-US" sz="1600" dirty="0" smtClean="0"/>
              <a:t>在新</a:t>
            </a:r>
            <a:r>
              <a:rPr lang="zh-CN" altLang="en-US" sz="1600" dirty="0"/>
              <a:t>的位置，第一次标记检测还没有触发任何附加粒子，因为平滑估计</a:t>
            </a:r>
            <a:r>
              <a:rPr lang="en-US" altLang="zh-CN" sz="1600" dirty="0" err="1"/>
              <a:t>Wfast</a:t>
            </a:r>
            <a:r>
              <a:rPr lang="zh-CN" altLang="en-US" sz="1600" dirty="0"/>
              <a:t>仍然很</a:t>
            </a:r>
            <a:r>
              <a:rPr lang="zh-CN" altLang="en-US" sz="1600" dirty="0" smtClean="0"/>
              <a:t>高</a:t>
            </a:r>
            <a:endParaRPr lang="en-US" altLang="zh-CN" sz="1600" dirty="0" smtClean="0"/>
          </a:p>
          <a:p>
            <a:r>
              <a:rPr lang="en-US" altLang="zh-CN" sz="1600" dirty="0"/>
              <a:t>f</a:t>
            </a:r>
            <a:r>
              <a:rPr lang="zh-CN" altLang="en-US" sz="1600" dirty="0" smtClean="0"/>
              <a:t>、</a:t>
            </a:r>
            <a:r>
              <a:rPr lang="en-US" altLang="zh-CN" sz="1600" dirty="0" smtClean="0"/>
              <a:t>g</a:t>
            </a:r>
            <a:endParaRPr lang="en-US" altLang="zh-CN" sz="1600" dirty="0"/>
          </a:p>
          <a:p>
            <a:r>
              <a:rPr lang="zh-CN" altLang="en-US" sz="1600" dirty="0" smtClean="0"/>
              <a:t>在</a:t>
            </a:r>
            <a:r>
              <a:rPr lang="zh-CN" altLang="en-US" sz="1600" dirty="0"/>
              <a:t>新位置进行了几次标记检测后，</a:t>
            </a:r>
            <a:r>
              <a:rPr lang="en-US" altLang="zh-CN" sz="1600" dirty="0" err="1"/>
              <a:t>Wfast</a:t>
            </a:r>
            <a:r>
              <a:rPr lang="zh-CN" altLang="en-US" sz="1600" dirty="0"/>
              <a:t>比</a:t>
            </a:r>
            <a:r>
              <a:rPr lang="en-US" altLang="zh-CN" sz="1600" dirty="0" err="1"/>
              <a:t>Wslow</a:t>
            </a:r>
            <a:r>
              <a:rPr lang="zh-CN" altLang="en-US" sz="1600" dirty="0"/>
              <a:t>下降的快，并有更多的随机粒子被加</a:t>
            </a:r>
            <a:r>
              <a:rPr lang="zh-CN" altLang="en-US" sz="1600" dirty="0" smtClean="0"/>
              <a:t>进来</a:t>
            </a:r>
            <a:endParaRPr lang="en-US" altLang="zh-CN" sz="1600" dirty="0" smtClean="0"/>
          </a:p>
          <a:p>
            <a:r>
              <a:rPr lang="en-US" altLang="zh-CN" sz="1600" dirty="0" smtClean="0"/>
              <a:t>h</a:t>
            </a:r>
            <a:endParaRPr lang="en-US" altLang="zh-CN" sz="1600" dirty="0"/>
          </a:p>
          <a:p>
            <a:r>
              <a:rPr lang="zh-CN" altLang="en-US" sz="1600" dirty="0" smtClean="0"/>
              <a:t>最后</a:t>
            </a:r>
            <a:r>
              <a:rPr lang="zh-CN" altLang="en-US" sz="1600" dirty="0"/>
              <a:t>机器人定位</a:t>
            </a:r>
            <a:r>
              <a:rPr lang="zh-CN" altLang="en-US" sz="1600" dirty="0" smtClean="0"/>
              <a:t>成功</a:t>
            </a:r>
            <a:endParaRPr lang="zh-CN" altLang="en-US" sz="1600" dirty="0"/>
          </a:p>
        </p:txBody>
      </p:sp>
    </p:spTree>
    <p:custDataLst>
      <p:tags r:id="rId1"/>
    </p:custDataLst>
    <p:extLst>
      <p:ext uri="{BB962C8B-B14F-4D97-AF65-F5344CB8AC3E}">
        <p14:creationId xmlns:p14="http://schemas.microsoft.com/office/powerpoint/2010/main" val="1263544002"/>
      </p:ext>
    </p:extLst>
  </p:cSld>
  <p:clrMapOvr>
    <a:masterClrMapping/>
  </p:clrMapOvr>
  <p:transition>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53365" y="121920"/>
            <a:ext cx="2064989" cy="338554"/>
          </a:xfrm>
          <a:prstGeom prst="rect">
            <a:avLst/>
          </a:prstGeom>
          <a:noFill/>
        </p:spPr>
        <p:txBody>
          <a:bodyPr wrap="none" rtlCol="0">
            <a:spAutoFit/>
          </a:bodyPr>
          <a:lstStyle/>
          <a:p>
            <a:r>
              <a:rPr lang="en-US" altLang="zh-CN" sz="1600" dirty="0">
                <a:solidFill>
                  <a:srgbClr val="446382"/>
                </a:solidFill>
              </a:rPr>
              <a:t>ROS</a:t>
            </a:r>
            <a:r>
              <a:rPr lang="zh-CN" altLang="en-US" sz="1600" dirty="0">
                <a:solidFill>
                  <a:srgbClr val="446382"/>
                </a:solidFill>
              </a:rPr>
              <a:t>机器人开发技术</a:t>
            </a:r>
          </a:p>
        </p:txBody>
      </p:sp>
      <p:sp>
        <p:nvSpPr>
          <p:cNvPr id="6" name="文本框 5"/>
          <p:cNvSpPr txBox="1"/>
          <p:nvPr/>
        </p:nvSpPr>
        <p:spPr>
          <a:xfrm>
            <a:off x="2479675" y="450215"/>
            <a:ext cx="753732" cy="338554"/>
          </a:xfrm>
          <a:prstGeom prst="rect">
            <a:avLst/>
          </a:prstGeom>
          <a:noFill/>
        </p:spPr>
        <p:txBody>
          <a:bodyPr wrap="none" rtlCol="0">
            <a:spAutoFit/>
          </a:bodyPr>
          <a:lstStyle/>
          <a:p>
            <a:r>
              <a:rPr lang="en-US" altLang="zh-CN" sz="1600" dirty="0" smtClean="0">
                <a:solidFill>
                  <a:srgbClr val="446382"/>
                </a:solidFill>
              </a:rPr>
              <a:t>AMCL</a:t>
            </a:r>
            <a:endParaRPr lang="zh-CN" altLang="en-US" sz="1600" dirty="0">
              <a:solidFill>
                <a:srgbClr val="446382"/>
              </a:solidFill>
            </a:endParaRPr>
          </a:p>
        </p:txBody>
      </p:sp>
      <p:sp>
        <p:nvSpPr>
          <p:cNvPr id="7" name="文本框 6"/>
          <p:cNvSpPr txBox="1"/>
          <p:nvPr/>
        </p:nvSpPr>
        <p:spPr>
          <a:xfrm>
            <a:off x="10523220" y="6277610"/>
            <a:ext cx="1402080" cy="337185"/>
          </a:xfrm>
          <a:prstGeom prst="rect">
            <a:avLst/>
          </a:prstGeom>
          <a:noFill/>
        </p:spPr>
        <p:txBody>
          <a:bodyPr wrap="none" rtlCol="0">
            <a:spAutoFit/>
          </a:bodyPr>
          <a:lstStyle/>
          <a:p>
            <a:r>
              <a:rPr lang="zh-CN" altLang="en-US" sz="1600">
                <a:solidFill>
                  <a:srgbClr val="446382"/>
                </a:solidFill>
              </a:rPr>
              <a:t>中国大学慕课</a:t>
            </a:r>
          </a:p>
        </p:txBody>
      </p:sp>
      <p:grpSp>
        <p:nvGrpSpPr>
          <p:cNvPr id="8" name="组合 3"/>
          <p:cNvGrpSpPr/>
          <p:nvPr/>
        </p:nvGrpSpPr>
        <p:grpSpPr>
          <a:xfrm>
            <a:off x="4479523" y="2825299"/>
            <a:ext cx="2902152" cy="1503764"/>
            <a:chOff x="4629895" y="3088284"/>
            <a:chExt cx="2628155" cy="1045764"/>
          </a:xfrm>
        </p:grpSpPr>
        <p:sp>
          <p:nvSpPr>
            <p:cNvPr id="9" name="椭圆 8"/>
            <p:cNvSpPr/>
            <p:nvPr/>
          </p:nvSpPr>
          <p:spPr>
            <a:xfrm>
              <a:off x="4629895" y="3088284"/>
              <a:ext cx="2628155" cy="104576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3" name="文本框 12"/>
            <p:cNvSpPr txBox="1"/>
            <p:nvPr/>
          </p:nvSpPr>
          <p:spPr>
            <a:xfrm>
              <a:off x="5462270" y="3430001"/>
              <a:ext cx="821931" cy="363863"/>
            </a:xfrm>
            <a:prstGeom prst="rect">
              <a:avLst/>
            </a:prstGeom>
            <a:noFill/>
          </p:spPr>
          <p:txBody>
            <a:bodyPr wrap="none" rtlCol="0">
              <a:spAutoFit/>
            </a:bodyPr>
            <a:lstStyle/>
            <a:p>
              <a:r>
                <a:rPr lang="en-US" altLang="zh-CN" sz="2800" dirty="0" err="1"/>
                <a:t>amcl</a:t>
              </a:r>
              <a:endParaRPr lang="zh-CN" altLang="en-US" sz="2800" dirty="0"/>
            </a:p>
          </p:txBody>
        </p:sp>
      </p:grpSp>
      <p:sp>
        <p:nvSpPr>
          <p:cNvPr id="14" name="矩形 13"/>
          <p:cNvSpPr/>
          <p:nvPr/>
        </p:nvSpPr>
        <p:spPr>
          <a:xfrm>
            <a:off x="550483" y="1337826"/>
            <a:ext cx="3099800" cy="12210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a:t>
            </a:r>
            <a:r>
              <a:rPr lang="en-US" altLang="zh-CN" sz="2000" dirty="0" err="1">
                <a:solidFill>
                  <a:schemeClr val="tx1"/>
                </a:solidFill>
              </a:rPr>
              <a:t>tf</a:t>
            </a:r>
            <a:endParaRPr lang="en-US" altLang="zh-CN" sz="2000" dirty="0">
              <a:solidFill>
                <a:schemeClr val="tx1"/>
              </a:solidFill>
            </a:endParaRPr>
          </a:p>
          <a:p>
            <a:pPr algn="ctr"/>
            <a:r>
              <a:rPr lang="en-US" altLang="zh-CN" sz="2000" dirty="0">
                <a:solidFill>
                  <a:schemeClr val="tx1"/>
                </a:solidFill>
              </a:rPr>
              <a:t>(</a:t>
            </a:r>
            <a:r>
              <a:rPr lang="en-US" altLang="zh-CN" sz="2000" dirty="0" err="1">
                <a:solidFill>
                  <a:schemeClr val="tx1"/>
                </a:solidFill>
              </a:rPr>
              <a:t>tf</a:t>
            </a:r>
            <a:r>
              <a:rPr lang="en-US" altLang="zh-CN" sz="2000" dirty="0">
                <a:solidFill>
                  <a:schemeClr val="tx1"/>
                </a:solidFill>
              </a:rPr>
              <a:t>/</a:t>
            </a:r>
            <a:r>
              <a:rPr lang="en-US" altLang="zh-CN" sz="2000" dirty="0" err="1">
                <a:solidFill>
                  <a:schemeClr val="tx1"/>
                </a:solidFill>
              </a:rPr>
              <a:t>tfMessage</a:t>
            </a:r>
            <a:r>
              <a:rPr lang="en-US" altLang="zh-CN" sz="2000" dirty="0">
                <a:solidFill>
                  <a:schemeClr val="tx1"/>
                </a:solidFill>
              </a:rPr>
              <a:t>)</a:t>
            </a:r>
          </a:p>
          <a:p>
            <a:pPr algn="ctr"/>
            <a:r>
              <a:rPr lang="en-US" altLang="zh-CN" sz="2000" dirty="0">
                <a:solidFill>
                  <a:schemeClr val="tx1"/>
                </a:solidFill>
              </a:rPr>
              <a:t>(tf2_msgs/</a:t>
            </a:r>
            <a:r>
              <a:rPr lang="en-US" altLang="zh-CN" sz="2000" dirty="0" err="1">
                <a:solidFill>
                  <a:schemeClr val="tx1"/>
                </a:solidFill>
              </a:rPr>
              <a:t>TFMessage</a:t>
            </a:r>
            <a:r>
              <a:rPr lang="en-US" altLang="zh-CN" sz="2000" dirty="0">
                <a:solidFill>
                  <a:schemeClr val="tx1"/>
                </a:solidFill>
              </a:rPr>
              <a:t>)</a:t>
            </a:r>
          </a:p>
        </p:txBody>
      </p:sp>
      <p:sp>
        <p:nvSpPr>
          <p:cNvPr id="15" name="矩形 14"/>
          <p:cNvSpPr/>
          <p:nvPr/>
        </p:nvSpPr>
        <p:spPr>
          <a:xfrm>
            <a:off x="346964" y="2953016"/>
            <a:ext cx="3459646" cy="8153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/scan</a:t>
            </a:r>
          </a:p>
          <a:p>
            <a:pPr algn="ctr"/>
            <a:r>
              <a:rPr lang="en-US" altLang="zh-CN" sz="2000" dirty="0">
                <a:solidFill>
                  <a:schemeClr val="tx1"/>
                </a:solidFill>
              </a:rPr>
              <a:t>(</a:t>
            </a:r>
            <a:r>
              <a:rPr lang="en-US" altLang="zh-CN" sz="2000" dirty="0" err="1">
                <a:solidFill>
                  <a:schemeClr val="tx1"/>
                </a:solidFill>
              </a:rPr>
              <a:t>sensor_msgs</a:t>
            </a:r>
            <a:r>
              <a:rPr lang="en-US" altLang="zh-CN" sz="2000" dirty="0">
                <a:solidFill>
                  <a:schemeClr val="tx1"/>
                </a:solidFill>
              </a:rPr>
              <a:t>/</a:t>
            </a:r>
            <a:r>
              <a:rPr lang="en-US" altLang="zh-CN" sz="2000" dirty="0" err="1">
                <a:solidFill>
                  <a:schemeClr val="tx1"/>
                </a:solidFill>
              </a:rPr>
              <a:t>LaserScan</a:t>
            </a:r>
            <a:r>
              <a:rPr lang="en-US" altLang="zh-CN" sz="2000" dirty="0">
                <a:solidFill>
                  <a:schemeClr val="tx1"/>
                </a:solidFill>
              </a:rPr>
              <a:t>)</a:t>
            </a:r>
            <a:endParaRPr lang="zh-CN" altLang="en-US" sz="2000" dirty="0">
              <a:solidFill>
                <a:schemeClr val="tx1"/>
              </a:solidFill>
            </a:endParaRPr>
          </a:p>
        </p:txBody>
      </p:sp>
      <p:sp>
        <p:nvSpPr>
          <p:cNvPr id="16" name="矩形 15"/>
          <p:cNvSpPr/>
          <p:nvPr/>
        </p:nvSpPr>
        <p:spPr>
          <a:xfrm>
            <a:off x="8004333" y="2935405"/>
            <a:ext cx="3881305" cy="12835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a:t>
            </a:r>
            <a:r>
              <a:rPr lang="en-US" altLang="zh-CN" sz="2400" dirty="0" err="1">
                <a:solidFill>
                  <a:schemeClr val="tx1"/>
                </a:solidFill>
              </a:rPr>
              <a:t>amcl_pose</a:t>
            </a:r>
            <a:endParaRPr lang="en-US" altLang="zh-CN" sz="2400" dirty="0">
              <a:solidFill>
                <a:schemeClr val="tx1"/>
              </a:solidFill>
            </a:endParaRPr>
          </a:p>
          <a:p>
            <a:pPr algn="ctr"/>
            <a:r>
              <a:rPr lang="en-US" altLang="zh-CN" sz="2400" dirty="0">
                <a:solidFill>
                  <a:schemeClr val="tx1"/>
                </a:solidFill>
              </a:rPr>
              <a:t>(</a:t>
            </a:r>
            <a:r>
              <a:rPr lang="en-US" altLang="zh-CN" sz="2400" dirty="0" err="1">
                <a:solidFill>
                  <a:schemeClr val="tx1"/>
                </a:solidFill>
              </a:rPr>
              <a:t>geometry_msgs</a:t>
            </a:r>
            <a:r>
              <a:rPr lang="en-US" altLang="zh-CN" sz="2400" dirty="0">
                <a:solidFill>
                  <a:schemeClr val="tx1"/>
                </a:solidFill>
              </a:rPr>
              <a:t>/</a:t>
            </a:r>
            <a:r>
              <a:rPr lang="en-US" altLang="zh-CN" sz="2400" dirty="0" err="1">
                <a:solidFill>
                  <a:schemeClr val="tx1"/>
                </a:solidFill>
              </a:rPr>
              <a:t>PoseWithCovarianceStamped</a:t>
            </a:r>
            <a:r>
              <a:rPr lang="en-US" altLang="zh-CN" sz="2400" dirty="0">
                <a:solidFill>
                  <a:schemeClr val="tx1"/>
                </a:solidFill>
              </a:rPr>
              <a:t>)</a:t>
            </a:r>
            <a:endParaRPr lang="zh-CN" altLang="en-US" sz="2400" dirty="0">
              <a:solidFill>
                <a:schemeClr val="tx1"/>
              </a:solidFill>
            </a:endParaRPr>
          </a:p>
        </p:txBody>
      </p:sp>
      <p:sp>
        <p:nvSpPr>
          <p:cNvPr id="17" name="矩形 16"/>
          <p:cNvSpPr/>
          <p:nvPr/>
        </p:nvSpPr>
        <p:spPr>
          <a:xfrm>
            <a:off x="8106422" y="4637106"/>
            <a:ext cx="4051782" cy="9947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rPr>
              <a:t>/particle cloud</a:t>
            </a:r>
            <a:endParaRPr lang="en-US" altLang="zh-CN" sz="2400" dirty="0">
              <a:solidFill>
                <a:schemeClr val="tx1"/>
              </a:solidFill>
            </a:endParaRPr>
          </a:p>
          <a:p>
            <a:pPr algn="ctr"/>
            <a:r>
              <a:rPr lang="en-US" altLang="zh-CN" sz="2400" dirty="0" smtClean="0">
                <a:solidFill>
                  <a:schemeClr val="tx1"/>
                </a:solidFill>
              </a:rPr>
              <a:t>(</a:t>
            </a:r>
            <a:r>
              <a:rPr lang="en-US" altLang="zh-CN" sz="2400" dirty="0" err="1">
                <a:solidFill>
                  <a:schemeClr val="tx1"/>
                </a:solidFill>
              </a:rPr>
              <a:t>geometry_msgs</a:t>
            </a:r>
            <a:r>
              <a:rPr lang="en-US" altLang="zh-CN" sz="2400" dirty="0">
                <a:solidFill>
                  <a:schemeClr val="tx1"/>
                </a:solidFill>
              </a:rPr>
              <a:t> / </a:t>
            </a:r>
            <a:r>
              <a:rPr lang="en-US" altLang="zh-CN" sz="2400" dirty="0" err="1">
                <a:solidFill>
                  <a:schemeClr val="tx1"/>
                </a:solidFill>
              </a:rPr>
              <a:t>PoseArray</a:t>
            </a:r>
            <a:r>
              <a:rPr lang="en-US" altLang="zh-CN" sz="2400" dirty="0" smtClean="0">
                <a:solidFill>
                  <a:schemeClr val="tx1"/>
                </a:solidFill>
              </a:rPr>
              <a:t>)</a:t>
            </a:r>
            <a:endParaRPr lang="zh-CN" altLang="en-US" sz="2400" dirty="0">
              <a:solidFill>
                <a:schemeClr val="tx1"/>
              </a:solidFill>
            </a:endParaRPr>
          </a:p>
        </p:txBody>
      </p:sp>
      <p:sp>
        <p:nvSpPr>
          <p:cNvPr id="18" name="矩形 17"/>
          <p:cNvSpPr/>
          <p:nvPr/>
        </p:nvSpPr>
        <p:spPr>
          <a:xfrm>
            <a:off x="8371489" y="1612174"/>
            <a:ext cx="1573496" cy="8153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a:t>
            </a:r>
            <a:r>
              <a:rPr lang="en-US" altLang="zh-CN" sz="2400" dirty="0" err="1">
                <a:solidFill>
                  <a:schemeClr val="tx1"/>
                </a:solidFill>
              </a:rPr>
              <a:t>tf</a:t>
            </a:r>
            <a:endParaRPr lang="en-US" altLang="zh-CN" sz="2400" dirty="0">
              <a:solidFill>
                <a:schemeClr val="tx1"/>
              </a:solidFill>
            </a:endParaRPr>
          </a:p>
        </p:txBody>
      </p:sp>
      <p:cxnSp>
        <p:nvCxnSpPr>
          <p:cNvPr id="19" name="连接符: 曲线 12"/>
          <p:cNvCxnSpPr>
            <a:stCxn id="16" idx="3"/>
            <a:endCxn id="14" idx="1"/>
          </p:cNvCxnSpPr>
          <p:nvPr/>
        </p:nvCxnSpPr>
        <p:spPr>
          <a:xfrm>
            <a:off x="3650283" y="1948354"/>
            <a:ext cx="1254250" cy="109716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连接符: 曲线 15"/>
          <p:cNvCxnSpPr>
            <a:stCxn id="14" idx="7"/>
            <a:endCxn id="20" idx="1"/>
          </p:cNvCxnSpPr>
          <p:nvPr/>
        </p:nvCxnSpPr>
        <p:spPr>
          <a:xfrm rot="5400000" flipH="1" flipV="1">
            <a:off x="7151247" y="1825278"/>
            <a:ext cx="1025660" cy="141482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连接符: 曲线 17"/>
          <p:cNvCxnSpPr>
            <a:stCxn id="14" idx="5"/>
            <a:endCxn id="19" idx="1"/>
          </p:cNvCxnSpPr>
          <p:nvPr/>
        </p:nvCxnSpPr>
        <p:spPr>
          <a:xfrm rot="16200000" flipH="1">
            <a:off x="7018713" y="4046793"/>
            <a:ext cx="1025661" cy="114975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53365" y="3974554"/>
            <a:ext cx="3694036" cy="7909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/map</a:t>
            </a:r>
          </a:p>
          <a:p>
            <a:pPr algn="ctr"/>
            <a:r>
              <a:rPr lang="en-US" altLang="zh-CN" sz="2000" dirty="0">
                <a:solidFill>
                  <a:schemeClr val="tx1"/>
                </a:solidFill>
              </a:rPr>
              <a:t>(</a:t>
            </a:r>
            <a:r>
              <a:rPr lang="en-US" altLang="zh-CN" sz="2000" dirty="0" err="1">
                <a:solidFill>
                  <a:schemeClr val="tx1"/>
                </a:solidFill>
              </a:rPr>
              <a:t>nav_msgs</a:t>
            </a:r>
            <a:r>
              <a:rPr lang="en-US" altLang="zh-CN" sz="2000" dirty="0">
                <a:solidFill>
                  <a:schemeClr val="tx1"/>
                </a:solidFill>
              </a:rPr>
              <a:t>/</a:t>
            </a:r>
            <a:r>
              <a:rPr lang="en-US" altLang="zh-CN" sz="2000" dirty="0" err="1">
                <a:solidFill>
                  <a:schemeClr val="tx1"/>
                </a:solidFill>
              </a:rPr>
              <a:t>OccupancyGrid</a:t>
            </a:r>
            <a:r>
              <a:rPr lang="en-US" altLang="zh-CN" sz="2000" dirty="0">
                <a:solidFill>
                  <a:schemeClr val="tx1"/>
                </a:solidFill>
              </a:rPr>
              <a:t>)</a:t>
            </a:r>
            <a:endParaRPr lang="zh-CN" altLang="en-US" sz="2000" dirty="0">
              <a:solidFill>
                <a:schemeClr val="tx1"/>
              </a:solidFill>
            </a:endParaRPr>
          </a:p>
        </p:txBody>
      </p:sp>
      <p:cxnSp>
        <p:nvCxnSpPr>
          <p:cNvPr id="23" name="直接箭头连接符 25"/>
          <p:cNvCxnSpPr>
            <a:stCxn id="17" idx="3"/>
          </p:cNvCxnSpPr>
          <p:nvPr/>
        </p:nvCxnSpPr>
        <p:spPr>
          <a:xfrm flipV="1">
            <a:off x="3806610" y="3360701"/>
            <a:ext cx="71792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连接符: 曲线 28"/>
          <p:cNvCxnSpPr>
            <a:endCxn id="14" idx="3"/>
          </p:cNvCxnSpPr>
          <p:nvPr/>
        </p:nvCxnSpPr>
        <p:spPr>
          <a:xfrm flipV="1">
            <a:off x="3947401" y="4108842"/>
            <a:ext cx="957132" cy="26117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34"/>
          <p:cNvCxnSpPr>
            <a:stCxn id="14" idx="6"/>
            <a:endCxn id="18" idx="1"/>
          </p:cNvCxnSpPr>
          <p:nvPr/>
        </p:nvCxnSpPr>
        <p:spPr>
          <a:xfrm>
            <a:off x="7381675" y="3577181"/>
            <a:ext cx="6226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284360" y="5206921"/>
            <a:ext cx="3659785" cy="10706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rPr>
              <a:t>/</a:t>
            </a:r>
            <a:r>
              <a:rPr lang="en-US" altLang="zh-CN" sz="2000" dirty="0" err="1" smtClean="0">
                <a:solidFill>
                  <a:schemeClr val="tx1"/>
                </a:solidFill>
              </a:rPr>
              <a:t>initialpose</a:t>
            </a:r>
            <a:endParaRPr lang="en-US" altLang="zh-CN" sz="2000" dirty="0" smtClean="0">
              <a:solidFill>
                <a:schemeClr val="tx1"/>
              </a:solidFill>
            </a:endParaRPr>
          </a:p>
          <a:p>
            <a:pPr algn="ctr"/>
            <a:r>
              <a:rPr lang="zh-CN" altLang="en-US" sz="2000" dirty="0">
                <a:solidFill>
                  <a:schemeClr val="tx1"/>
                </a:solidFill>
              </a:rPr>
              <a:t>（</a:t>
            </a:r>
            <a:r>
              <a:rPr lang="en-US" altLang="zh-CN" sz="2000" dirty="0" err="1">
                <a:solidFill>
                  <a:schemeClr val="tx1"/>
                </a:solidFill>
              </a:rPr>
              <a:t>geometry_msgs</a:t>
            </a:r>
            <a:r>
              <a:rPr lang="en-US" altLang="zh-CN" sz="2000" dirty="0">
                <a:solidFill>
                  <a:schemeClr val="tx1"/>
                </a:solidFill>
              </a:rPr>
              <a:t> / </a:t>
            </a:r>
            <a:r>
              <a:rPr lang="en-US" altLang="zh-CN" sz="2000" dirty="0" err="1">
                <a:solidFill>
                  <a:schemeClr val="tx1"/>
                </a:solidFill>
              </a:rPr>
              <a:t>PoseWithCovarianceStamped</a:t>
            </a:r>
            <a:r>
              <a:rPr lang="zh-CN" altLang="en-US" sz="2000" dirty="0">
                <a:solidFill>
                  <a:schemeClr val="tx1"/>
                </a:solidFill>
              </a:rPr>
              <a:t>）</a:t>
            </a:r>
            <a:endParaRPr lang="en-US" altLang="zh-CN" sz="2000" dirty="0">
              <a:solidFill>
                <a:schemeClr val="tx1"/>
              </a:solidFill>
            </a:endParaRPr>
          </a:p>
        </p:txBody>
      </p:sp>
      <p:cxnSp>
        <p:nvCxnSpPr>
          <p:cNvPr id="48" name="曲线连接符 47"/>
          <p:cNvCxnSpPr>
            <a:stCxn id="26" idx="3"/>
          </p:cNvCxnSpPr>
          <p:nvPr/>
        </p:nvCxnSpPr>
        <p:spPr>
          <a:xfrm flipV="1">
            <a:off x="3944145" y="4218957"/>
            <a:ext cx="1320582" cy="152330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rand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53365" y="121920"/>
            <a:ext cx="2064989" cy="338554"/>
          </a:xfrm>
          <a:prstGeom prst="rect">
            <a:avLst/>
          </a:prstGeom>
          <a:noFill/>
        </p:spPr>
        <p:txBody>
          <a:bodyPr wrap="none" rtlCol="0">
            <a:spAutoFit/>
          </a:bodyPr>
          <a:lstStyle/>
          <a:p>
            <a:r>
              <a:rPr lang="en-US" altLang="zh-CN" sz="1600" dirty="0">
                <a:solidFill>
                  <a:srgbClr val="446382"/>
                </a:solidFill>
              </a:rPr>
              <a:t>ROS</a:t>
            </a:r>
            <a:r>
              <a:rPr lang="zh-CN" altLang="en-US" sz="1600" dirty="0">
                <a:solidFill>
                  <a:srgbClr val="446382"/>
                </a:solidFill>
              </a:rPr>
              <a:t>机器人开发技术</a:t>
            </a:r>
          </a:p>
        </p:txBody>
      </p:sp>
      <p:sp>
        <p:nvSpPr>
          <p:cNvPr id="6" name="文本框 5"/>
          <p:cNvSpPr txBox="1"/>
          <p:nvPr/>
        </p:nvSpPr>
        <p:spPr>
          <a:xfrm>
            <a:off x="2479675" y="450215"/>
            <a:ext cx="753732" cy="338554"/>
          </a:xfrm>
          <a:prstGeom prst="rect">
            <a:avLst/>
          </a:prstGeom>
          <a:noFill/>
        </p:spPr>
        <p:txBody>
          <a:bodyPr wrap="none" rtlCol="0">
            <a:spAutoFit/>
          </a:bodyPr>
          <a:lstStyle/>
          <a:p>
            <a:r>
              <a:rPr lang="en-US" altLang="zh-CN" sz="1600" dirty="0" smtClean="0">
                <a:solidFill>
                  <a:srgbClr val="446382"/>
                </a:solidFill>
              </a:rPr>
              <a:t>AMCL</a:t>
            </a:r>
            <a:endParaRPr lang="zh-CN" altLang="en-US" sz="1600" dirty="0">
              <a:solidFill>
                <a:srgbClr val="446382"/>
              </a:solidFill>
            </a:endParaRPr>
          </a:p>
        </p:txBody>
      </p:sp>
      <p:sp>
        <p:nvSpPr>
          <p:cNvPr id="7" name="文本框 6"/>
          <p:cNvSpPr txBox="1"/>
          <p:nvPr/>
        </p:nvSpPr>
        <p:spPr>
          <a:xfrm>
            <a:off x="10523220" y="6277610"/>
            <a:ext cx="1402080" cy="337185"/>
          </a:xfrm>
          <a:prstGeom prst="rect">
            <a:avLst/>
          </a:prstGeom>
          <a:noFill/>
        </p:spPr>
        <p:txBody>
          <a:bodyPr wrap="none" rtlCol="0">
            <a:spAutoFit/>
          </a:bodyPr>
          <a:lstStyle/>
          <a:p>
            <a:r>
              <a:rPr lang="zh-CN" altLang="en-US" sz="1600">
                <a:solidFill>
                  <a:srgbClr val="446382"/>
                </a:solidFill>
              </a:rPr>
              <a:t>中国大学慕课</a:t>
            </a:r>
          </a:p>
        </p:txBody>
      </p:sp>
      <p:pic>
        <p:nvPicPr>
          <p:cNvPr id="8" name="Picture 2" descr="amcl_localiza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8354" y="1001395"/>
            <a:ext cx="7476490" cy="527621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4051935" y="2270760"/>
            <a:ext cx="3975100" cy="1568450"/>
          </a:xfrm>
          <a:prstGeom prst="rect">
            <a:avLst/>
          </a:prstGeom>
          <a:noFill/>
        </p:spPr>
        <p:txBody>
          <a:bodyPr wrap="none" rtlCol="0">
            <a:spAutoFit/>
          </a:bodyPr>
          <a:lstStyle/>
          <a:p>
            <a:r>
              <a:rPr lang="zh-CN" altLang="en-US" sz="9600"/>
              <a:t>谢    谢</a:t>
            </a:r>
          </a:p>
        </p:txBody>
      </p:sp>
    </p:spTree>
    <p:custDataLst>
      <p:tags r:id="rId1"/>
    </p:custDataLst>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2050" name=" 2050"/>
          <p:cNvSpPr/>
          <p:nvPr/>
        </p:nvSpPr>
        <p:spPr bwMode="auto">
          <a:xfrm>
            <a:off x="3526155" y="1829435"/>
            <a:ext cx="5332730" cy="3288030"/>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C3DBE7"/>
          </a:solidFill>
          <a:ln>
            <a:noFill/>
          </a:ln>
          <a:extLst>
            <a:ext uri="{91240B29-F687-4F45-9708-019B960494DF}">
              <a14:hiddenLine xmlns:a14="http://schemas.microsoft.com/office/drawing/2010/main" w="9525">
                <a:solidFill>
                  <a:srgbClr val="000000"/>
                </a:solidFill>
                <a:round/>
              </a14:hiddenLine>
            </a:ext>
          </a:extLst>
        </p:spPr>
        <p:txBody>
          <a:bodyPr bIns="36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5" name="文本框 4"/>
          <p:cNvSpPr txBox="1"/>
          <p:nvPr/>
        </p:nvSpPr>
        <p:spPr>
          <a:xfrm>
            <a:off x="253365" y="121920"/>
            <a:ext cx="2064989" cy="338554"/>
          </a:xfrm>
          <a:prstGeom prst="rect">
            <a:avLst/>
          </a:prstGeom>
          <a:noFill/>
        </p:spPr>
        <p:txBody>
          <a:bodyPr wrap="none" rtlCol="0">
            <a:spAutoFit/>
          </a:bodyPr>
          <a:lstStyle/>
          <a:p>
            <a:r>
              <a:rPr lang="en-US" altLang="zh-CN" sz="1600" dirty="0">
                <a:solidFill>
                  <a:srgbClr val="446382"/>
                </a:solidFill>
              </a:rPr>
              <a:t>ROS</a:t>
            </a:r>
            <a:r>
              <a:rPr lang="zh-CN" altLang="en-US" sz="1600" dirty="0">
                <a:solidFill>
                  <a:srgbClr val="446382"/>
                </a:solidFill>
              </a:rPr>
              <a:t>机器人开发技术</a:t>
            </a:r>
          </a:p>
        </p:txBody>
      </p:sp>
      <p:sp>
        <p:nvSpPr>
          <p:cNvPr id="6" name="文本框 5"/>
          <p:cNvSpPr txBox="1"/>
          <p:nvPr/>
        </p:nvSpPr>
        <p:spPr>
          <a:xfrm>
            <a:off x="2479675" y="450215"/>
            <a:ext cx="1721946" cy="338554"/>
          </a:xfrm>
          <a:prstGeom prst="rect">
            <a:avLst/>
          </a:prstGeom>
          <a:noFill/>
        </p:spPr>
        <p:txBody>
          <a:bodyPr wrap="none" rtlCol="0">
            <a:spAutoFit/>
          </a:bodyPr>
          <a:lstStyle>
            <a:defPPr>
              <a:defRPr lang="zh-CN"/>
            </a:defPPr>
            <a:lvl1pPr>
              <a:defRPr sz="1600">
                <a:solidFill>
                  <a:srgbClr val="446382"/>
                </a:solidFill>
              </a:defRPr>
            </a:lvl1pPr>
          </a:lstStyle>
          <a:p>
            <a:r>
              <a:rPr lang="en-US" altLang="zh-CN" dirty="0"/>
              <a:t>Navigation Stack</a:t>
            </a:r>
            <a:endParaRPr lang="zh-CN" altLang="en-US" dirty="0"/>
          </a:p>
        </p:txBody>
      </p:sp>
      <p:sp>
        <p:nvSpPr>
          <p:cNvPr id="7" name="文本框 6"/>
          <p:cNvSpPr txBox="1"/>
          <p:nvPr/>
        </p:nvSpPr>
        <p:spPr>
          <a:xfrm>
            <a:off x="10523220" y="6277610"/>
            <a:ext cx="1402080" cy="337185"/>
          </a:xfrm>
          <a:prstGeom prst="rect">
            <a:avLst/>
          </a:prstGeom>
          <a:noFill/>
        </p:spPr>
        <p:txBody>
          <a:bodyPr wrap="none" rtlCol="0">
            <a:spAutoFit/>
          </a:bodyPr>
          <a:lstStyle/>
          <a:p>
            <a:r>
              <a:rPr lang="zh-CN" altLang="en-US" sz="1600">
                <a:solidFill>
                  <a:srgbClr val="446382"/>
                </a:solidFill>
              </a:rPr>
              <a:t>中国大学慕课</a:t>
            </a:r>
          </a:p>
        </p:txBody>
      </p:sp>
      <p:sp>
        <p:nvSpPr>
          <p:cNvPr id="3" name="文本框 2"/>
          <p:cNvSpPr txBox="1"/>
          <p:nvPr/>
        </p:nvSpPr>
        <p:spPr>
          <a:xfrm>
            <a:off x="4648201" y="2278380"/>
            <a:ext cx="3124200" cy="583565"/>
          </a:xfrm>
          <a:prstGeom prst="rect">
            <a:avLst/>
          </a:prstGeom>
          <a:noFill/>
        </p:spPr>
        <p:txBody>
          <a:bodyPr wrap="none" rtlCol="0">
            <a:spAutoFit/>
          </a:bodyPr>
          <a:lstStyle/>
          <a:p>
            <a:pPr algn="ctr"/>
            <a:r>
              <a:rPr lang="en-US" altLang="zh-CN" sz="3200" dirty="0" smtClean="0">
                <a:latin typeface="微软雅黑" panose="020B0503020204020204" charset="-122"/>
                <a:ea typeface="微软雅黑" panose="020B0503020204020204" charset="-122"/>
                <a:cs typeface="微软雅黑" panose="020B0503020204020204" charset="-122"/>
              </a:rPr>
              <a:t>Navigation</a:t>
            </a:r>
            <a:r>
              <a:rPr lang="zh-CN" altLang="en-US" sz="3200" dirty="0" smtClean="0">
                <a:latin typeface="微软雅黑" panose="020B0503020204020204" charset="-122"/>
                <a:ea typeface="微软雅黑" panose="020B0503020204020204" charset="-122"/>
                <a:cs typeface="微软雅黑" panose="020B0503020204020204" charset="-122"/>
              </a:rPr>
              <a:t>授课</a:t>
            </a:r>
            <a:endParaRPr lang="zh-CN" altLang="en-US" sz="3200"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5234565" y="3150284"/>
            <a:ext cx="1915909" cy="646331"/>
          </a:xfrm>
          <a:prstGeom prst="rect">
            <a:avLst/>
          </a:prstGeom>
          <a:noFill/>
        </p:spPr>
        <p:txBody>
          <a:bodyPr wrap="none" rtlCol="0">
            <a:spAutoFit/>
          </a:bodyPr>
          <a:lstStyle/>
          <a:p>
            <a:pPr algn="ctr"/>
            <a:r>
              <a:rPr lang="en-US" altLang="zh-CN" dirty="0"/>
              <a:t>Navigation Stack</a:t>
            </a:r>
            <a:endParaRPr lang="zh-CN" altLang="en-US" dirty="0"/>
          </a:p>
          <a:p>
            <a:pPr algn="ctr"/>
            <a:endParaRPr lang="zh-CN" altLang="en-US" dirty="0"/>
          </a:p>
        </p:txBody>
      </p:sp>
    </p:spTree>
    <p:custDataLst>
      <p:tags r:id="rId1"/>
    </p:custDataLst>
  </p:cSld>
  <p:clrMapOvr>
    <a:masterClrMapping/>
  </p:clrMapOvr>
  <p:transition>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53365" y="121920"/>
            <a:ext cx="2064989" cy="338554"/>
          </a:xfrm>
          <a:prstGeom prst="rect">
            <a:avLst/>
          </a:prstGeom>
          <a:noFill/>
        </p:spPr>
        <p:txBody>
          <a:bodyPr wrap="none" rtlCol="0">
            <a:spAutoFit/>
          </a:bodyPr>
          <a:lstStyle/>
          <a:p>
            <a:r>
              <a:rPr lang="en-US" altLang="zh-CN" sz="1600" dirty="0">
                <a:solidFill>
                  <a:srgbClr val="446382"/>
                </a:solidFill>
              </a:rPr>
              <a:t>ROS</a:t>
            </a:r>
            <a:r>
              <a:rPr lang="zh-CN" altLang="en-US" sz="1600" dirty="0">
                <a:solidFill>
                  <a:srgbClr val="446382"/>
                </a:solidFill>
              </a:rPr>
              <a:t>机器人开发技术</a:t>
            </a:r>
          </a:p>
        </p:txBody>
      </p:sp>
      <p:sp>
        <p:nvSpPr>
          <p:cNvPr id="6" name="文本框 5"/>
          <p:cNvSpPr txBox="1"/>
          <p:nvPr/>
        </p:nvSpPr>
        <p:spPr>
          <a:xfrm>
            <a:off x="2479675" y="450215"/>
            <a:ext cx="1721946" cy="584775"/>
          </a:xfrm>
          <a:prstGeom prst="rect">
            <a:avLst/>
          </a:prstGeom>
          <a:noFill/>
        </p:spPr>
        <p:txBody>
          <a:bodyPr wrap="none" rtlCol="0">
            <a:spAutoFit/>
          </a:bodyPr>
          <a:lstStyle>
            <a:defPPr>
              <a:defRPr lang="zh-CN"/>
            </a:defPPr>
            <a:lvl1pPr>
              <a:defRPr sz="1600">
                <a:solidFill>
                  <a:srgbClr val="446382"/>
                </a:solidFill>
              </a:defRPr>
            </a:lvl1pPr>
          </a:lstStyle>
          <a:p>
            <a:r>
              <a:rPr lang="en-US" altLang="zh-CN" dirty="0"/>
              <a:t>Navigation Stack</a:t>
            </a:r>
            <a:endParaRPr lang="zh-CN" altLang="en-US" dirty="0"/>
          </a:p>
          <a:p>
            <a:endParaRPr lang="zh-CN" altLang="en-US" dirty="0"/>
          </a:p>
        </p:txBody>
      </p:sp>
      <p:sp>
        <p:nvSpPr>
          <p:cNvPr id="7" name="文本框 6"/>
          <p:cNvSpPr txBox="1"/>
          <p:nvPr/>
        </p:nvSpPr>
        <p:spPr>
          <a:xfrm>
            <a:off x="10523220" y="6277610"/>
            <a:ext cx="1402080" cy="337185"/>
          </a:xfrm>
          <a:prstGeom prst="rect">
            <a:avLst/>
          </a:prstGeom>
          <a:noFill/>
        </p:spPr>
        <p:txBody>
          <a:bodyPr wrap="none" rtlCol="0">
            <a:spAutoFit/>
          </a:bodyPr>
          <a:lstStyle/>
          <a:p>
            <a:r>
              <a:rPr lang="zh-CN" altLang="en-US" sz="1600">
                <a:solidFill>
                  <a:srgbClr val="446382"/>
                </a:solidFill>
              </a:rPr>
              <a:t>中国大学慕课</a:t>
            </a:r>
          </a:p>
        </p:txBody>
      </p:sp>
      <p:sp>
        <p:nvSpPr>
          <p:cNvPr id="13" name="标题 1"/>
          <p:cNvSpPr>
            <a:spLocks noGrp="1"/>
          </p:cNvSpPr>
          <p:nvPr>
            <p:ph type="title"/>
          </p:nvPr>
        </p:nvSpPr>
        <p:spPr>
          <a:xfrm>
            <a:off x="950595" y="968029"/>
            <a:ext cx="10515600" cy="1038319"/>
          </a:xfrm>
        </p:spPr>
        <p:txBody>
          <a:bodyPr vert="horz" lIns="91440" tIns="45720" rIns="91440" bIns="45720" rtlCol="0" anchor="ctr">
            <a:normAutofit/>
          </a:bodyPr>
          <a:lstStyle/>
          <a:p>
            <a:r>
              <a:rPr lang="zh-CN" altLang="en-US" sz="2000" b="0" dirty="0">
                <a:latin typeface="微软雅黑" panose="020B0503020204020204" charset="-122"/>
                <a:ea typeface="微软雅黑" panose="020B0503020204020204" charset="-122"/>
                <a:cs typeface="微软雅黑" panose="020B0503020204020204" charset="-122"/>
              </a:rPr>
              <a:t>机器人运动控制系统架构</a:t>
            </a:r>
            <a:r>
              <a:rPr kumimoji="1" lang="zh-CN" altLang="en-US" dirty="0">
                <a:latin typeface="微软雅黑" panose="020B0503020204020204" charset="-122"/>
                <a:ea typeface="微软雅黑" panose="020B0503020204020204" charset="-122"/>
                <a:cs typeface="微软雅黑" panose="020B0503020204020204" charset="-122"/>
              </a:rPr>
              <a:t/>
            </a:r>
            <a:br>
              <a:rPr kumimoji="1" lang="zh-CN" altLang="en-US" dirty="0">
                <a:latin typeface="微软雅黑" panose="020B0503020204020204" charset="-122"/>
                <a:ea typeface="微软雅黑" panose="020B0503020204020204" charset="-122"/>
                <a:cs typeface="微软雅黑" panose="020B0503020204020204" charset="-122"/>
              </a:rPr>
            </a:br>
            <a:endParaRPr kumimoji="1" lang="zh-CN" altLang="en-US" dirty="0">
              <a:latin typeface="+mj-ea"/>
              <a:cs typeface="Lantinghei SC Demibold" charset="-122"/>
            </a:endParaRPr>
          </a:p>
        </p:txBody>
      </p:sp>
      <p:pic>
        <p:nvPicPr>
          <p:cNvPr id="8" name="图片 7"/>
          <p:cNvPicPr>
            <a:picLocks noChangeAspect="1"/>
          </p:cNvPicPr>
          <p:nvPr/>
        </p:nvPicPr>
        <p:blipFill>
          <a:blip r:embed="rId5"/>
          <a:srcRect b="86734"/>
          <a:stretch>
            <a:fillRect/>
          </a:stretch>
        </p:blipFill>
        <p:spPr>
          <a:xfrm>
            <a:off x="1515745" y="1804035"/>
            <a:ext cx="1680845" cy="862965"/>
          </a:xfrm>
          <a:prstGeom prst="rect">
            <a:avLst/>
          </a:prstGeom>
        </p:spPr>
      </p:pic>
      <p:pic>
        <p:nvPicPr>
          <p:cNvPr id="2" name="图片 1"/>
          <p:cNvPicPr>
            <a:picLocks noChangeAspect="1"/>
          </p:cNvPicPr>
          <p:nvPr/>
        </p:nvPicPr>
        <p:blipFill>
          <a:blip r:embed="rId5"/>
          <a:srcRect t="87220"/>
          <a:stretch>
            <a:fillRect/>
          </a:stretch>
        </p:blipFill>
        <p:spPr>
          <a:xfrm>
            <a:off x="1515745" y="4842510"/>
            <a:ext cx="1680845" cy="831215"/>
          </a:xfrm>
          <a:prstGeom prst="rect">
            <a:avLst/>
          </a:prstGeom>
        </p:spPr>
      </p:pic>
      <p:pic>
        <p:nvPicPr>
          <p:cNvPr id="3" name="图片 2"/>
          <p:cNvPicPr>
            <a:picLocks noChangeAspect="1"/>
          </p:cNvPicPr>
          <p:nvPr/>
        </p:nvPicPr>
        <p:blipFill>
          <a:blip r:embed="rId5"/>
          <a:srcRect t="16480" b="72498"/>
          <a:stretch>
            <a:fillRect/>
          </a:stretch>
        </p:blipFill>
        <p:spPr>
          <a:xfrm>
            <a:off x="3559810" y="1939290"/>
            <a:ext cx="1680845" cy="716915"/>
          </a:xfrm>
          <a:prstGeom prst="rect">
            <a:avLst/>
          </a:prstGeom>
        </p:spPr>
      </p:pic>
      <p:pic>
        <p:nvPicPr>
          <p:cNvPr id="4" name="图片 3"/>
          <p:cNvPicPr>
            <a:picLocks noChangeAspect="1"/>
          </p:cNvPicPr>
          <p:nvPr/>
        </p:nvPicPr>
        <p:blipFill>
          <a:blip r:embed="rId5"/>
          <a:srcRect t="30727" b="58412"/>
          <a:stretch>
            <a:fillRect/>
          </a:stretch>
        </p:blipFill>
        <p:spPr>
          <a:xfrm>
            <a:off x="5603875" y="1939290"/>
            <a:ext cx="1680845" cy="706120"/>
          </a:xfrm>
          <a:prstGeom prst="rect">
            <a:avLst/>
          </a:prstGeom>
        </p:spPr>
      </p:pic>
      <p:pic>
        <p:nvPicPr>
          <p:cNvPr id="9" name="图片 8"/>
          <p:cNvPicPr>
            <a:picLocks noChangeAspect="1"/>
          </p:cNvPicPr>
          <p:nvPr/>
        </p:nvPicPr>
        <p:blipFill>
          <a:blip r:embed="rId5"/>
          <a:srcRect t="44802" b="44176"/>
          <a:stretch>
            <a:fillRect/>
          </a:stretch>
        </p:blipFill>
        <p:spPr>
          <a:xfrm>
            <a:off x="5612765" y="3444240"/>
            <a:ext cx="1680845" cy="716915"/>
          </a:xfrm>
          <a:prstGeom prst="rect">
            <a:avLst/>
          </a:prstGeom>
        </p:spPr>
      </p:pic>
      <p:pic>
        <p:nvPicPr>
          <p:cNvPr id="10" name="图片 9"/>
          <p:cNvPicPr>
            <a:picLocks noChangeAspect="1"/>
          </p:cNvPicPr>
          <p:nvPr/>
        </p:nvPicPr>
        <p:blipFill>
          <a:blip r:embed="rId5"/>
          <a:srcRect t="58887" b="30080"/>
          <a:stretch>
            <a:fillRect/>
          </a:stretch>
        </p:blipFill>
        <p:spPr>
          <a:xfrm>
            <a:off x="5603875" y="4842510"/>
            <a:ext cx="1680845" cy="717550"/>
          </a:xfrm>
          <a:prstGeom prst="rect">
            <a:avLst/>
          </a:prstGeom>
        </p:spPr>
      </p:pic>
      <p:pic>
        <p:nvPicPr>
          <p:cNvPr id="11" name="图片 10"/>
          <p:cNvPicPr>
            <a:picLocks noChangeAspect="1"/>
          </p:cNvPicPr>
          <p:nvPr/>
        </p:nvPicPr>
        <p:blipFill>
          <a:blip r:embed="rId5"/>
          <a:srcRect t="72972" b="15843"/>
          <a:stretch>
            <a:fillRect/>
          </a:stretch>
        </p:blipFill>
        <p:spPr>
          <a:xfrm>
            <a:off x="3559810" y="4842510"/>
            <a:ext cx="1680845" cy="727075"/>
          </a:xfrm>
          <a:prstGeom prst="rect">
            <a:avLst/>
          </a:prstGeom>
        </p:spPr>
      </p:pic>
      <p:sp>
        <p:nvSpPr>
          <p:cNvPr id="135" name=" 135"/>
          <p:cNvSpPr/>
          <p:nvPr/>
        </p:nvSpPr>
        <p:spPr>
          <a:xfrm>
            <a:off x="3082925" y="2259965"/>
            <a:ext cx="650240" cy="75565"/>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a:solidFill>
            <a:srgbClr val="4C93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 135"/>
          <p:cNvSpPr/>
          <p:nvPr/>
        </p:nvSpPr>
        <p:spPr>
          <a:xfrm>
            <a:off x="5122545" y="2259965"/>
            <a:ext cx="650240" cy="75565"/>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a:solidFill>
            <a:srgbClr val="4C93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5" name=" 135"/>
          <p:cNvSpPr/>
          <p:nvPr/>
        </p:nvSpPr>
        <p:spPr>
          <a:xfrm rot="10800000">
            <a:off x="3048000" y="5163185"/>
            <a:ext cx="650240" cy="75565"/>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a:solidFill>
            <a:srgbClr val="4C93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6" name=" 135"/>
          <p:cNvSpPr/>
          <p:nvPr/>
        </p:nvSpPr>
        <p:spPr>
          <a:xfrm rot="10800000">
            <a:off x="5147310" y="5168265"/>
            <a:ext cx="650240" cy="75565"/>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a:solidFill>
            <a:srgbClr val="4C93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7" name=" 135"/>
          <p:cNvSpPr/>
          <p:nvPr/>
        </p:nvSpPr>
        <p:spPr>
          <a:xfrm rot="5400000">
            <a:off x="6118860" y="3002280"/>
            <a:ext cx="650240" cy="75565"/>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a:solidFill>
            <a:srgbClr val="4C93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 135"/>
          <p:cNvSpPr/>
          <p:nvPr/>
        </p:nvSpPr>
        <p:spPr>
          <a:xfrm rot="5400000">
            <a:off x="6121400" y="4453890"/>
            <a:ext cx="650240" cy="75565"/>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a:solidFill>
            <a:srgbClr val="4C93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custDataLst>
      <p:tags r:id="rId1"/>
    </p:custDataLst>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53365" y="121920"/>
            <a:ext cx="2064989" cy="338554"/>
          </a:xfrm>
          <a:prstGeom prst="rect">
            <a:avLst/>
          </a:prstGeom>
          <a:noFill/>
        </p:spPr>
        <p:txBody>
          <a:bodyPr wrap="none" rtlCol="0">
            <a:spAutoFit/>
          </a:bodyPr>
          <a:lstStyle/>
          <a:p>
            <a:r>
              <a:rPr lang="en-US" altLang="zh-CN" sz="1600" dirty="0">
                <a:solidFill>
                  <a:srgbClr val="446382"/>
                </a:solidFill>
              </a:rPr>
              <a:t>ROS</a:t>
            </a:r>
            <a:r>
              <a:rPr lang="zh-CN" altLang="en-US" sz="1600" dirty="0">
                <a:solidFill>
                  <a:srgbClr val="446382"/>
                </a:solidFill>
              </a:rPr>
              <a:t>机器人开发技术</a:t>
            </a:r>
          </a:p>
        </p:txBody>
      </p:sp>
      <p:sp>
        <p:nvSpPr>
          <p:cNvPr id="6" name="文本框 5"/>
          <p:cNvSpPr txBox="1"/>
          <p:nvPr/>
        </p:nvSpPr>
        <p:spPr>
          <a:xfrm>
            <a:off x="2473068" y="432237"/>
            <a:ext cx="1721946" cy="584775"/>
          </a:xfrm>
          <a:prstGeom prst="rect">
            <a:avLst/>
          </a:prstGeom>
          <a:noFill/>
        </p:spPr>
        <p:txBody>
          <a:bodyPr wrap="none" rtlCol="0">
            <a:spAutoFit/>
          </a:bodyPr>
          <a:lstStyle>
            <a:defPPr>
              <a:defRPr lang="zh-CN"/>
            </a:defPPr>
            <a:lvl1pPr>
              <a:defRPr sz="1600">
                <a:solidFill>
                  <a:srgbClr val="446382"/>
                </a:solidFill>
              </a:defRPr>
            </a:lvl1pPr>
          </a:lstStyle>
          <a:p>
            <a:r>
              <a:rPr lang="en-US" altLang="zh-CN" dirty="0"/>
              <a:t>Navigation Stack</a:t>
            </a:r>
            <a:endParaRPr lang="zh-CN" altLang="en-US" dirty="0"/>
          </a:p>
          <a:p>
            <a:endParaRPr lang="zh-CN" altLang="en-US" dirty="0"/>
          </a:p>
        </p:txBody>
      </p:sp>
      <p:sp>
        <p:nvSpPr>
          <p:cNvPr id="7" name="文本框 6"/>
          <p:cNvSpPr txBox="1"/>
          <p:nvPr/>
        </p:nvSpPr>
        <p:spPr>
          <a:xfrm>
            <a:off x="10523220" y="6277610"/>
            <a:ext cx="1402080" cy="337185"/>
          </a:xfrm>
          <a:prstGeom prst="rect">
            <a:avLst/>
          </a:prstGeom>
          <a:noFill/>
        </p:spPr>
        <p:txBody>
          <a:bodyPr wrap="none" rtlCol="0">
            <a:spAutoFit/>
          </a:bodyPr>
          <a:lstStyle/>
          <a:p>
            <a:r>
              <a:rPr lang="zh-CN" altLang="en-US" sz="1600">
                <a:solidFill>
                  <a:srgbClr val="446382"/>
                </a:solidFill>
              </a:rPr>
              <a:t>中国大学慕课</a:t>
            </a:r>
          </a:p>
        </p:txBody>
      </p:sp>
      <p:pic>
        <p:nvPicPr>
          <p:cNvPr id="9" name="Picture 2" descr="overview_t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4915" y="1417955"/>
            <a:ext cx="9548495" cy="39147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53365" y="121920"/>
            <a:ext cx="2064989" cy="338554"/>
          </a:xfrm>
          <a:prstGeom prst="rect">
            <a:avLst/>
          </a:prstGeom>
          <a:noFill/>
        </p:spPr>
        <p:txBody>
          <a:bodyPr wrap="none" rtlCol="0">
            <a:spAutoFit/>
          </a:bodyPr>
          <a:lstStyle/>
          <a:p>
            <a:r>
              <a:rPr lang="en-US" altLang="zh-CN" sz="1600" dirty="0">
                <a:solidFill>
                  <a:srgbClr val="446382"/>
                </a:solidFill>
              </a:rPr>
              <a:t>ROS</a:t>
            </a:r>
            <a:r>
              <a:rPr lang="zh-CN" altLang="en-US" sz="1600" dirty="0">
                <a:solidFill>
                  <a:srgbClr val="446382"/>
                </a:solidFill>
              </a:rPr>
              <a:t>机器人开发技术</a:t>
            </a:r>
          </a:p>
        </p:txBody>
      </p:sp>
      <p:sp>
        <p:nvSpPr>
          <p:cNvPr id="6" name="文本框 5"/>
          <p:cNvSpPr txBox="1"/>
          <p:nvPr/>
        </p:nvSpPr>
        <p:spPr>
          <a:xfrm>
            <a:off x="2479675" y="450215"/>
            <a:ext cx="1721946" cy="584775"/>
          </a:xfrm>
          <a:prstGeom prst="rect">
            <a:avLst/>
          </a:prstGeom>
          <a:noFill/>
        </p:spPr>
        <p:txBody>
          <a:bodyPr wrap="none" rtlCol="0">
            <a:spAutoFit/>
          </a:bodyPr>
          <a:lstStyle>
            <a:defPPr>
              <a:defRPr lang="zh-CN"/>
            </a:defPPr>
            <a:lvl1pPr>
              <a:defRPr sz="1600">
                <a:solidFill>
                  <a:srgbClr val="446382"/>
                </a:solidFill>
              </a:defRPr>
            </a:lvl1pPr>
          </a:lstStyle>
          <a:p>
            <a:r>
              <a:rPr lang="en-US" altLang="zh-CN" dirty="0"/>
              <a:t>Navigation Stack</a:t>
            </a:r>
            <a:endParaRPr lang="zh-CN" altLang="en-US" dirty="0"/>
          </a:p>
          <a:p>
            <a:endParaRPr lang="zh-CN" altLang="en-US" dirty="0"/>
          </a:p>
        </p:txBody>
      </p:sp>
      <p:sp>
        <p:nvSpPr>
          <p:cNvPr id="7" name="文本框 6"/>
          <p:cNvSpPr txBox="1"/>
          <p:nvPr/>
        </p:nvSpPr>
        <p:spPr>
          <a:xfrm>
            <a:off x="10523220" y="6277610"/>
            <a:ext cx="1402080" cy="337185"/>
          </a:xfrm>
          <a:prstGeom prst="rect">
            <a:avLst/>
          </a:prstGeom>
          <a:noFill/>
        </p:spPr>
        <p:txBody>
          <a:bodyPr wrap="none" rtlCol="0">
            <a:spAutoFit/>
          </a:bodyPr>
          <a:lstStyle/>
          <a:p>
            <a:r>
              <a:rPr lang="zh-CN" altLang="en-US" sz="1600">
                <a:solidFill>
                  <a:srgbClr val="446382"/>
                </a:solidFill>
              </a:rPr>
              <a:t>中国大学慕课</a:t>
            </a:r>
          </a:p>
        </p:txBody>
      </p:sp>
      <p:sp>
        <p:nvSpPr>
          <p:cNvPr id="8" name="文本框 7"/>
          <p:cNvSpPr txBox="1"/>
          <p:nvPr/>
        </p:nvSpPr>
        <p:spPr>
          <a:xfrm>
            <a:off x="949267" y="998889"/>
            <a:ext cx="5392882" cy="706755"/>
          </a:xfrm>
          <a:prstGeom prst="rect">
            <a:avLst/>
          </a:prstGeom>
          <a:noFill/>
        </p:spPr>
        <p:txBody>
          <a:bodyPr wrap="square" rtlCol="0">
            <a:spAutoFit/>
          </a:bodyPr>
          <a:lstStyle/>
          <a:p>
            <a:pPr lvl="0"/>
            <a:r>
              <a:rPr lang="zh-CN" altLang="zh-CN" sz="2000" dirty="0">
                <a:latin typeface="微软雅黑" panose="020B0503020204020204" charset="-122"/>
                <a:ea typeface="微软雅黑" panose="020B0503020204020204" charset="-122"/>
                <a:cs typeface="微软雅黑" panose="020B0503020204020204" charset="-122"/>
              </a:rPr>
              <a:t>传感器坐标转换</a:t>
            </a:r>
            <a:r>
              <a:rPr lang="en-US" altLang="zh-CN" sz="2000" dirty="0">
                <a:latin typeface="微软雅黑" panose="020B0503020204020204" charset="-122"/>
                <a:ea typeface="微软雅黑" panose="020B0503020204020204" charset="-122"/>
                <a:cs typeface="微软雅黑" panose="020B0503020204020204" charset="-122"/>
              </a:rPr>
              <a:t>sensor transform</a:t>
            </a:r>
            <a:r>
              <a:rPr lang="zh-CN" altLang="zh-CN" sz="2000" dirty="0">
                <a:latin typeface="微软雅黑" panose="020B0503020204020204" charset="-122"/>
                <a:ea typeface="微软雅黑" panose="020B0503020204020204" charset="-122"/>
                <a:cs typeface="微软雅黑" panose="020B0503020204020204" charset="-122"/>
              </a:rPr>
              <a:t>（</a:t>
            </a:r>
            <a:r>
              <a:rPr lang="en-US" altLang="zh-CN" sz="2000" dirty="0" err="1">
                <a:latin typeface="微软雅黑" panose="020B0503020204020204" charset="-122"/>
                <a:ea typeface="微软雅黑" panose="020B0503020204020204" charset="-122"/>
                <a:cs typeface="微软雅黑" panose="020B0503020204020204" charset="-122"/>
              </a:rPr>
              <a:t>tf</a:t>
            </a:r>
            <a:r>
              <a:rPr lang="zh-CN" altLang="zh-CN" sz="2000" dirty="0">
                <a:latin typeface="微软雅黑" panose="020B0503020204020204" charset="-122"/>
                <a:ea typeface="微软雅黑" panose="020B0503020204020204" charset="-122"/>
                <a:cs typeface="微软雅黑" panose="020B0503020204020204" charset="-122"/>
              </a:rPr>
              <a:t>）</a:t>
            </a:r>
          </a:p>
          <a:p>
            <a:endParaRPr kumimoji="1" lang="zh-CN" altLang="en-US" sz="2000" dirty="0">
              <a:latin typeface="微软雅黑" panose="020B0503020204020204" charset="-122"/>
              <a:ea typeface="微软雅黑" panose="020B0503020204020204" charset="-122"/>
              <a:cs typeface="微软雅黑" panose="020B0503020204020204" charset="-122"/>
            </a:endParaRPr>
          </a:p>
        </p:txBody>
      </p:sp>
      <p:pic>
        <p:nvPicPr>
          <p:cNvPr id="10" name="Picture 2" descr="overview_tf.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11060" y="2936875"/>
            <a:ext cx="3801745" cy="1983105"/>
          </a:xfrm>
          <a:prstGeom prst="rect">
            <a:avLst/>
          </a:prstGeom>
          <a:noFill/>
          <a:extLst>
            <a:ext uri="{909E8E84-426E-40DD-AFC4-6F175D3DCCD1}">
              <a14:hiddenFill xmlns:a14="http://schemas.microsoft.com/office/drawing/2010/main">
                <a:solidFill>
                  <a:srgbClr val="FFFFFF"/>
                </a:solidFill>
              </a14:hiddenFill>
            </a:ext>
          </a:extLst>
        </p:spPr>
      </p:pic>
      <p:sp>
        <p:nvSpPr>
          <p:cNvPr id="11" name="圆角矩形 10"/>
          <p:cNvSpPr/>
          <p:nvPr/>
        </p:nvSpPr>
        <p:spPr>
          <a:xfrm>
            <a:off x="7873365" y="3538855"/>
            <a:ext cx="431800" cy="304800"/>
          </a:xfrm>
          <a:prstGeom prst="roundRect">
            <a:avLst/>
          </a:prstGeom>
          <a:noFill/>
          <a:ln w="254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12" name="图片 11"/>
          <p:cNvPicPr/>
          <p:nvPr/>
        </p:nvPicPr>
        <p:blipFill>
          <a:blip r:embed="rId6">
            <a:extLst>
              <a:ext uri="{28A0092B-C50C-407E-A947-70E740481C1C}">
                <a14:useLocalDpi xmlns:a14="http://schemas.microsoft.com/office/drawing/2010/main" val="0"/>
              </a:ext>
            </a:extLst>
          </a:blip>
          <a:srcRect/>
          <a:stretch>
            <a:fillRect/>
          </a:stretch>
        </p:blipFill>
        <p:spPr>
          <a:xfrm>
            <a:off x="751114" y="1943100"/>
            <a:ext cx="5802086" cy="1409700"/>
          </a:xfrm>
          <a:prstGeom prst="rect">
            <a:avLst/>
          </a:prstGeom>
          <a:noFill/>
          <a:ln>
            <a:noFill/>
          </a:ln>
        </p:spPr>
      </p:pic>
      <p:pic>
        <p:nvPicPr>
          <p:cNvPr id="15" name="图片 14"/>
          <p:cNvPicPr/>
          <p:nvPr/>
        </p:nvPicPr>
        <p:blipFill>
          <a:blip r:embed="rId7">
            <a:extLst>
              <a:ext uri="{28A0092B-C50C-407E-A947-70E740481C1C}">
                <a14:useLocalDpi xmlns:a14="http://schemas.microsoft.com/office/drawing/2010/main" val="0"/>
              </a:ext>
            </a:extLst>
          </a:blip>
          <a:srcRect/>
          <a:stretch>
            <a:fillRect/>
          </a:stretch>
        </p:blipFill>
        <p:spPr>
          <a:xfrm>
            <a:off x="751115" y="3689349"/>
            <a:ext cx="5976256" cy="1666421"/>
          </a:xfrm>
          <a:prstGeom prst="rect">
            <a:avLst/>
          </a:prstGeom>
          <a:noFill/>
          <a:ln>
            <a:noFill/>
          </a:ln>
        </p:spPr>
      </p:pic>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53365" y="121920"/>
            <a:ext cx="2064989" cy="338554"/>
          </a:xfrm>
          <a:prstGeom prst="rect">
            <a:avLst/>
          </a:prstGeom>
          <a:noFill/>
        </p:spPr>
        <p:txBody>
          <a:bodyPr wrap="none" rtlCol="0">
            <a:spAutoFit/>
          </a:bodyPr>
          <a:lstStyle/>
          <a:p>
            <a:r>
              <a:rPr lang="en-US" altLang="zh-CN" sz="1600" dirty="0">
                <a:solidFill>
                  <a:srgbClr val="446382"/>
                </a:solidFill>
              </a:rPr>
              <a:t>ROS</a:t>
            </a:r>
            <a:r>
              <a:rPr lang="zh-CN" altLang="en-US" sz="1600" dirty="0">
                <a:solidFill>
                  <a:srgbClr val="446382"/>
                </a:solidFill>
              </a:rPr>
              <a:t>机器人开发技术</a:t>
            </a:r>
          </a:p>
        </p:txBody>
      </p:sp>
      <p:sp>
        <p:nvSpPr>
          <p:cNvPr id="6" name="文本框 5"/>
          <p:cNvSpPr txBox="1"/>
          <p:nvPr/>
        </p:nvSpPr>
        <p:spPr>
          <a:xfrm>
            <a:off x="2479675" y="450215"/>
            <a:ext cx="1721946" cy="584775"/>
          </a:xfrm>
          <a:prstGeom prst="rect">
            <a:avLst/>
          </a:prstGeom>
          <a:noFill/>
        </p:spPr>
        <p:txBody>
          <a:bodyPr wrap="none" rtlCol="0">
            <a:spAutoFit/>
          </a:bodyPr>
          <a:lstStyle>
            <a:defPPr>
              <a:defRPr lang="zh-CN"/>
            </a:defPPr>
            <a:lvl1pPr>
              <a:defRPr sz="1600">
                <a:solidFill>
                  <a:srgbClr val="446382"/>
                </a:solidFill>
              </a:defRPr>
            </a:lvl1pPr>
          </a:lstStyle>
          <a:p>
            <a:r>
              <a:rPr lang="en-US" altLang="zh-CN" dirty="0"/>
              <a:t>Navigation Stack</a:t>
            </a:r>
            <a:endParaRPr lang="zh-CN" altLang="en-US" dirty="0"/>
          </a:p>
          <a:p>
            <a:endParaRPr lang="zh-CN" altLang="en-US" dirty="0"/>
          </a:p>
        </p:txBody>
      </p:sp>
      <p:sp>
        <p:nvSpPr>
          <p:cNvPr id="7" name="文本框 6"/>
          <p:cNvSpPr txBox="1"/>
          <p:nvPr/>
        </p:nvSpPr>
        <p:spPr>
          <a:xfrm>
            <a:off x="10523220" y="6277610"/>
            <a:ext cx="1402080" cy="337185"/>
          </a:xfrm>
          <a:prstGeom prst="rect">
            <a:avLst/>
          </a:prstGeom>
          <a:noFill/>
        </p:spPr>
        <p:txBody>
          <a:bodyPr wrap="none" rtlCol="0">
            <a:spAutoFit/>
          </a:bodyPr>
          <a:lstStyle/>
          <a:p>
            <a:r>
              <a:rPr lang="zh-CN" altLang="en-US" sz="1600">
                <a:solidFill>
                  <a:srgbClr val="446382"/>
                </a:solidFill>
              </a:rPr>
              <a:t>中国大学慕课</a:t>
            </a:r>
          </a:p>
        </p:txBody>
      </p:sp>
      <p:pic>
        <p:nvPicPr>
          <p:cNvPr id="8" name="Picture 2" descr="overview_t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394" y="2216606"/>
            <a:ext cx="5047211" cy="2513142"/>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902945" y="983571"/>
            <a:ext cx="5392882" cy="706755"/>
          </a:xfrm>
          <a:prstGeom prst="rect">
            <a:avLst/>
          </a:prstGeom>
          <a:noFill/>
        </p:spPr>
        <p:txBody>
          <a:bodyPr wrap="square" rtlCol="0">
            <a:spAutoFit/>
          </a:bodyPr>
          <a:lstStyle/>
          <a:p>
            <a:pPr lvl="0"/>
            <a:r>
              <a:rPr lang="zh-CN" altLang="zh-CN" sz="2000" dirty="0" smtClean="0">
                <a:latin typeface="微软雅黑" panose="020B0503020204020204" charset="-122"/>
                <a:ea typeface="微软雅黑" panose="020B0503020204020204" charset="-122"/>
                <a:cs typeface="微软雅黑" panose="020B0503020204020204" charset="-122"/>
              </a:rPr>
              <a:t>传感器</a:t>
            </a:r>
            <a:r>
              <a:rPr lang="zh-CN" altLang="en-US" sz="2000" dirty="0" smtClean="0">
                <a:latin typeface="微软雅黑" panose="020B0503020204020204" charset="-122"/>
                <a:ea typeface="微软雅黑" panose="020B0503020204020204" charset="-122"/>
                <a:cs typeface="微软雅黑" panose="020B0503020204020204" charset="-122"/>
              </a:rPr>
              <a:t>数据输入</a:t>
            </a:r>
            <a:r>
              <a:rPr lang="en-US" altLang="zh-CN" sz="2000" dirty="0" smtClean="0">
                <a:latin typeface="微软雅黑" panose="020B0503020204020204" charset="-122"/>
                <a:ea typeface="微软雅黑" panose="020B0503020204020204" charset="-122"/>
                <a:cs typeface="微软雅黑" panose="020B0503020204020204" charset="-122"/>
              </a:rPr>
              <a:t>&amp;</a:t>
            </a:r>
            <a:r>
              <a:rPr lang="zh-CN" altLang="en-US" sz="2000" dirty="0" smtClean="0">
                <a:latin typeface="微软雅黑" panose="020B0503020204020204" charset="-122"/>
                <a:ea typeface="微软雅黑" panose="020B0503020204020204" charset="-122"/>
                <a:cs typeface="微软雅黑" panose="020B0503020204020204" charset="-122"/>
              </a:rPr>
              <a:t>里程计数据输入</a:t>
            </a:r>
            <a:endParaRPr lang="zh-CN" altLang="zh-CN" sz="2000" dirty="0">
              <a:latin typeface="微软雅黑" panose="020B0503020204020204" charset="-122"/>
              <a:ea typeface="微软雅黑" panose="020B0503020204020204" charset="-122"/>
              <a:cs typeface="微软雅黑" panose="020B0503020204020204" charset="-122"/>
            </a:endParaRPr>
          </a:p>
          <a:p>
            <a:endParaRPr kumimoji="1" lang="zh-CN" altLang="en-US" sz="2000" dirty="0">
              <a:latin typeface="微软雅黑" panose="020B0503020204020204" charset="-122"/>
              <a:ea typeface="微软雅黑" panose="020B0503020204020204" charset="-122"/>
              <a:cs typeface="微软雅黑" panose="020B0503020204020204" charset="-122"/>
            </a:endParaRPr>
          </a:p>
        </p:txBody>
      </p:sp>
      <p:sp>
        <p:nvSpPr>
          <p:cNvPr id="11" name="矩形 10"/>
          <p:cNvSpPr/>
          <p:nvPr/>
        </p:nvSpPr>
        <p:spPr>
          <a:xfrm>
            <a:off x="5335559" y="5342006"/>
            <a:ext cx="4893426" cy="860425"/>
          </a:xfrm>
          <a:prstGeom prst="rect">
            <a:avLst/>
          </a:prstGeom>
        </p:spPr>
        <p:txBody>
          <a:bodyPr wrap="square">
            <a:spAutoFit/>
          </a:bodyPr>
          <a:lstStyle/>
          <a:p>
            <a:pPr indent="266700" algn="just">
              <a:spcAft>
                <a:spcPts val="0"/>
              </a:spcAft>
            </a:pPr>
            <a:r>
              <a:rPr lang="zh-CN" altLang="en-US" dirty="0" smtClean="0">
                <a:latin typeface="微软雅黑" panose="020B0503020204020204" charset="-122"/>
                <a:ea typeface="微软雅黑" panose="020B0503020204020204" charset="-122"/>
                <a:cs typeface="微软雅黑" panose="020B0503020204020204" charset="-122"/>
              </a:rPr>
              <a:t>传感器数据输入有两种：</a:t>
            </a:r>
            <a:endParaRPr lang="en-US" altLang="zh-CN" dirty="0" smtClean="0">
              <a:latin typeface="微软雅黑" panose="020B0503020204020204" charset="-122"/>
              <a:ea typeface="微软雅黑" panose="020B0503020204020204" charset="-122"/>
              <a:cs typeface="微软雅黑" panose="020B0503020204020204" charset="-122"/>
            </a:endParaRPr>
          </a:p>
          <a:p>
            <a:pPr marL="285750" indent="-285750" algn="just">
              <a:spcAft>
                <a:spcPts val="0"/>
              </a:spcAft>
              <a:buFont typeface="Wingdings" panose="05000000000000000000" pitchFamily="2" charset="2"/>
              <a:buChar char="Ø"/>
            </a:pPr>
            <a:r>
              <a:rPr lang="zh-CN" altLang="en-US" sz="1600" dirty="0" smtClean="0">
                <a:solidFill>
                  <a:srgbClr val="F85208"/>
                </a:solidFill>
                <a:latin typeface="微软雅黑" panose="020B0503020204020204" charset="-122"/>
                <a:ea typeface="微软雅黑" panose="020B0503020204020204" charset="-122"/>
                <a:cs typeface="微软雅黑" panose="020B0503020204020204" charset="-122"/>
              </a:rPr>
              <a:t>激光传感器数据</a:t>
            </a:r>
            <a:r>
              <a:rPr lang="en-US" altLang="zh-CN" sz="1600" dirty="0" err="1" smtClean="0">
                <a:solidFill>
                  <a:srgbClr val="F85208"/>
                </a:solidFill>
                <a:latin typeface="微软雅黑" panose="020B0503020204020204" charset="-122"/>
                <a:ea typeface="微软雅黑" panose="020B0503020204020204" charset="-122"/>
                <a:cs typeface="微软雅黑" panose="020B0503020204020204" charset="-122"/>
              </a:rPr>
              <a:t>Laserscan</a:t>
            </a:r>
            <a:endParaRPr lang="en-US" altLang="zh-CN" sz="1600" dirty="0" smtClean="0">
              <a:solidFill>
                <a:srgbClr val="F85208"/>
              </a:solidFill>
              <a:latin typeface="微软雅黑" panose="020B0503020204020204" charset="-122"/>
              <a:ea typeface="微软雅黑" panose="020B0503020204020204" charset="-122"/>
              <a:cs typeface="微软雅黑" panose="020B0503020204020204" charset="-122"/>
            </a:endParaRPr>
          </a:p>
          <a:p>
            <a:pPr marL="285750" indent="-285750" algn="just">
              <a:spcAft>
                <a:spcPts val="0"/>
              </a:spcAft>
              <a:buFont typeface="Wingdings" panose="05000000000000000000" pitchFamily="2" charset="2"/>
              <a:buChar char="Ø"/>
            </a:pPr>
            <a:r>
              <a:rPr lang="zh-CN" altLang="en-US" sz="1600" dirty="0" smtClean="0">
                <a:solidFill>
                  <a:srgbClr val="F85208"/>
                </a:solidFill>
                <a:latin typeface="微软雅黑" panose="020B0503020204020204" charset="-122"/>
                <a:ea typeface="微软雅黑" panose="020B0503020204020204" charset="-122"/>
                <a:cs typeface="微软雅黑" panose="020B0503020204020204" charset="-122"/>
              </a:rPr>
              <a:t>点云数据</a:t>
            </a:r>
            <a:r>
              <a:rPr lang="en-US" altLang="zh-CN" sz="1600" dirty="0" err="1" smtClean="0">
                <a:solidFill>
                  <a:srgbClr val="F85208"/>
                </a:solidFill>
                <a:latin typeface="微软雅黑" panose="020B0503020204020204" charset="-122"/>
                <a:ea typeface="微软雅黑" panose="020B0503020204020204" charset="-122"/>
                <a:cs typeface="微软雅黑" panose="020B0503020204020204" charset="-122"/>
              </a:rPr>
              <a:t>Cloudpoint</a:t>
            </a:r>
          </a:p>
        </p:txBody>
      </p:sp>
      <p:sp>
        <p:nvSpPr>
          <p:cNvPr id="12" name="文本框 11"/>
          <p:cNvSpPr txBox="1"/>
          <p:nvPr/>
        </p:nvSpPr>
        <p:spPr>
          <a:xfrm>
            <a:off x="1050925" y="1381760"/>
            <a:ext cx="7079615" cy="645160"/>
          </a:xfrm>
          <a:prstGeom prst="rect">
            <a:avLst/>
          </a:prstGeom>
        </p:spPr>
        <p:txBody>
          <a:bodyPr wrap="square">
            <a:spAutoFit/>
          </a:bodyPr>
          <a:lstStyle>
            <a:defPPr>
              <a:defRPr lang="zh-CN"/>
            </a:defPPr>
            <a:lvl1pPr indent="266700" algn="just">
              <a:spcAft>
                <a:spcPts val="0"/>
              </a:spcAft>
              <a:defRPr>
                <a:latin typeface="微软雅黑" panose="020B0503020204020204" charset="-122"/>
                <a:ea typeface="微软雅黑" panose="020B0503020204020204" charset="-122"/>
                <a:cs typeface="微软雅黑" panose="020B0503020204020204" charset="-122"/>
              </a:defRPr>
            </a:lvl1pPr>
          </a:lstStyle>
          <a:p>
            <a:r>
              <a:rPr lang="zh-CN" altLang="zh-CN" dirty="0"/>
              <a:t>里程信息——</a:t>
            </a:r>
            <a:r>
              <a:rPr lang="en-US" altLang="zh-CN" dirty="0" err="1"/>
              <a:t>odometry</a:t>
            </a:r>
            <a:r>
              <a:rPr lang="en-US" altLang="zh-CN" dirty="0"/>
              <a:t> source</a:t>
            </a:r>
            <a:endParaRPr lang="zh-CN" altLang="zh-CN" dirty="0"/>
          </a:p>
          <a:p>
            <a:r>
              <a:rPr lang="zh-CN" altLang="zh-CN" dirty="0" smtClean="0"/>
              <a:t>里程</a:t>
            </a:r>
            <a:r>
              <a:rPr lang="zh-CN" altLang="zh-CN" dirty="0"/>
              <a:t>信息描述的是机器人相对某一点的距离，它的消息类型如下图：</a:t>
            </a:r>
          </a:p>
        </p:txBody>
      </p:sp>
      <p:pic>
        <p:nvPicPr>
          <p:cNvPr id="13" name="图片 12"/>
          <p:cNvPicPr/>
          <p:nvPr/>
        </p:nvPicPr>
        <p:blipFill>
          <a:blip r:embed="rId6">
            <a:extLst>
              <a:ext uri="{28A0092B-C50C-407E-A947-70E740481C1C}">
                <a14:useLocalDpi xmlns:a14="http://schemas.microsoft.com/office/drawing/2010/main" val="0"/>
              </a:ext>
            </a:extLst>
          </a:blip>
          <a:stretch>
            <a:fillRect/>
          </a:stretch>
        </p:blipFill>
        <p:spPr>
          <a:xfrm>
            <a:off x="1610360" y="2191385"/>
            <a:ext cx="3061970" cy="4139565"/>
          </a:xfrm>
          <a:prstGeom prst="rect">
            <a:avLst/>
          </a:prstGeom>
        </p:spPr>
      </p:pic>
      <p:sp>
        <p:nvSpPr>
          <p:cNvPr id="14" name="圆角矩形 13"/>
          <p:cNvSpPr/>
          <p:nvPr/>
        </p:nvSpPr>
        <p:spPr>
          <a:xfrm>
            <a:off x="8710762" y="3038341"/>
            <a:ext cx="847123" cy="304800"/>
          </a:xfrm>
          <a:prstGeom prst="roundRect">
            <a:avLst/>
          </a:prstGeom>
          <a:noFill/>
          <a:ln w="254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圆角矩形 14"/>
          <p:cNvSpPr/>
          <p:nvPr/>
        </p:nvSpPr>
        <p:spPr>
          <a:xfrm>
            <a:off x="5946707" y="3575751"/>
            <a:ext cx="847123" cy="304800"/>
          </a:xfrm>
          <a:prstGeom prst="roundRect">
            <a:avLst/>
          </a:prstGeom>
          <a:noFill/>
          <a:ln w="254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custDataLst>
      <p:tags r:id="rId1"/>
    </p:custDataLst>
  </p:cSld>
  <p:clrMapOvr>
    <a:masterClrMapping/>
  </p:clrMapOvr>
  <p:transition>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53365" y="121920"/>
            <a:ext cx="2064989" cy="338554"/>
          </a:xfrm>
          <a:prstGeom prst="rect">
            <a:avLst/>
          </a:prstGeom>
          <a:noFill/>
        </p:spPr>
        <p:txBody>
          <a:bodyPr wrap="none" rtlCol="0">
            <a:spAutoFit/>
          </a:bodyPr>
          <a:lstStyle/>
          <a:p>
            <a:r>
              <a:rPr lang="en-US" altLang="zh-CN" sz="1600" dirty="0">
                <a:solidFill>
                  <a:srgbClr val="446382"/>
                </a:solidFill>
              </a:rPr>
              <a:t>ROS</a:t>
            </a:r>
            <a:r>
              <a:rPr lang="zh-CN" altLang="en-US" sz="1600" dirty="0">
                <a:solidFill>
                  <a:srgbClr val="446382"/>
                </a:solidFill>
              </a:rPr>
              <a:t>机器人开发技术</a:t>
            </a:r>
          </a:p>
        </p:txBody>
      </p:sp>
      <p:sp>
        <p:nvSpPr>
          <p:cNvPr id="6" name="文本框 5"/>
          <p:cNvSpPr txBox="1"/>
          <p:nvPr/>
        </p:nvSpPr>
        <p:spPr>
          <a:xfrm>
            <a:off x="2479675" y="450215"/>
            <a:ext cx="1244251" cy="338554"/>
          </a:xfrm>
          <a:prstGeom prst="rect">
            <a:avLst/>
          </a:prstGeom>
          <a:noFill/>
        </p:spPr>
        <p:txBody>
          <a:bodyPr wrap="none" rtlCol="0">
            <a:spAutoFit/>
          </a:bodyPr>
          <a:lstStyle/>
          <a:p>
            <a:r>
              <a:rPr lang="en-US" altLang="zh-CN" sz="1600" dirty="0" err="1">
                <a:solidFill>
                  <a:srgbClr val="446382"/>
                </a:solidFill>
              </a:rPr>
              <a:t>m</a:t>
            </a:r>
            <a:r>
              <a:rPr lang="en-US" altLang="zh-CN" sz="1600" dirty="0" err="1" smtClean="0">
                <a:solidFill>
                  <a:srgbClr val="446382"/>
                </a:solidFill>
              </a:rPr>
              <a:t>ove_base</a:t>
            </a:r>
            <a:endParaRPr lang="zh-CN" altLang="en-US" sz="1600" dirty="0">
              <a:solidFill>
                <a:srgbClr val="446382"/>
              </a:solidFill>
            </a:endParaRPr>
          </a:p>
        </p:txBody>
      </p:sp>
      <p:sp>
        <p:nvSpPr>
          <p:cNvPr id="7" name="文本框 6"/>
          <p:cNvSpPr txBox="1"/>
          <p:nvPr/>
        </p:nvSpPr>
        <p:spPr>
          <a:xfrm>
            <a:off x="10523220" y="6277610"/>
            <a:ext cx="1402080" cy="337185"/>
          </a:xfrm>
          <a:prstGeom prst="rect">
            <a:avLst/>
          </a:prstGeom>
          <a:noFill/>
        </p:spPr>
        <p:txBody>
          <a:bodyPr wrap="none" rtlCol="0">
            <a:spAutoFit/>
          </a:bodyPr>
          <a:lstStyle/>
          <a:p>
            <a:r>
              <a:rPr lang="zh-CN" altLang="en-US" sz="1600">
                <a:solidFill>
                  <a:srgbClr val="446382"/>
                </a:solidFill>
              </a:rPr>
              <a:t>中国大学慕课</a:t>
            </a:r>
          </a:p>
        </p:txBody>
      </p:sp>
      <p:sp>
        <p:nvSpPr>
          <p:cNvPr id="11" name=" 2050"/>
          <p:cNvSpPr/>
          <p:nvPr/>
        </p:nvSpPr>
        <p:spPr bwMode="auto">
          <a:xfrm>
            <a:off x="3526155" y="1829435"/>
            <a:ext cx="5332730" cy="3288030"/>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C3DBE7"/>
          </a:solidFill>
          <a:ln>
            <a:noFill/>
          </a:ln>
          <a:extLst>
            <a:ext uri="{91240B29-F687-4F45-9708-019B960494DF}">
              <a14:hiddenLine xmlns:a14="http://schemas.microsoft.com/office/drawing/2010/main" w="9525">
                <a:solidFill>
                  <a:srgbClr val="000000"/>
                </a:solidFill>
                <a:round/>
              </a14:hiddenLine>
            </a:ext>
          </a:extLst>
        </p:spPr>
        <p:txBody>
          <a:bodyPr bIns="36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12" name="文本框 11"/>
          <p:cNvSpPr txBox="1"/>
          <p:nvPr/>
        </p:nvSpPr>
        <p:spPr>
          <a:xfrm>
            <a:off x="4648201" y="2358390"/>
            <a:ext cx="3124200" cy="583565"/>
          </a:xfrm>
          <a:prstGeom prst="rect">
            <a:avLst/>
          </a:prstGeom>
          <a:noFill/>
        </p:spPr>
        <p:txBody>
          <a:bodyPr wrap="none" rtlCol="0">
            <a:spAutoFit/>
          </a:bodyPr>
          <a:lstStyle/>
          <a:p>
            <a:pPr algn="ctr"/>
            <a:r>
              <a:rPr lang="en-US" altLang="zh-CN" sz="3200" dirty="0" smtClean="0">
                <a:latin typeface="微软雅黑" panose="020B0503020204020204" charset="-122"/>
                <a:ea typeface="微软雅黑" panose="020B0503020204020204" charset="-122"/>
                <a:cs typeface="微软雅黑" panose="020B0503020204020204" charset="-122"/>
              </a:rPr>
              <a:t>Navigation</a:t>
            </a:r>
            <a:r>
              <a:rPr lang="zh-CN" altLang="en-US" sz="3200" dirty="0" smtClean="0">
                <a:latin typeface="微软雅黑" panose="020B0503020204020204" charset="-122"/>
                <a:ea typeface="微软雅黑" panose="020B0503020204020204" charset="-122"/>
                <a:cs typeface="微软雅黑" panose="020B0503020204020204" charset="-122"/>
              </a:rPr>
              <a:t>授课</a:t>
            </a:r>
            <a:endParaRPr lang="zh-CN" altLang="en-US" sz="3200" dirty="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5402259" y="3072377"/>
            <a:ext cx="2216727" cy="461665"/>
          </a:xfrm>
          <a:prstGeom prst="rect">
            <a:avLst/>
          </a:prstGeom>
          <a:noFill/>
        </p:spPr>
        <p:txBody>
          <a:bodyPr wrap="square" rtlCol="0">
            <a:spAutoFit/>
          </a:bodyPr>
          <a:lstStyle/>
          <a:p>
            <a:r>
              <a:rPr kumimoji="1" lang="en-US" altLang="zh-CN" sz="2400" dirty="0" err="1"/>
              <a:t>m</a:t>
            </a:r>
            <a:r>
              <a:rPr kumimoji="1" lang="en-US" altLang="zh-CN" sz="2400" dirty="0" err="1" smtClean="0"/>
              <a:t>ove_base</a:t>
            </a:r>
            <a:endParaRPr kumimoji="1" lang="zh-CN" altLang="en-US" sz="2400" dirty="0"/>
          </a:p>
        </p:txBody>
      </p:sp>
    </p:spTree>
    <p:custDataLst>
      <p:tags r:id="rId1"/>
    </p:custDataLst>
  </p:cSld>
  <p:clrMapOvr>
    <a:masterClrMapping/>
  </p:clrMapOvr>
  <p:transition>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253365" y="121920"/>
            <a:ext cx="2064989" cy="338554"/>
          </a:xfrm>
          <a:prstGeom prst="rect">
            <a:avLst/>
          </a:prstGeom>
          <a:noFill/>
        </p:spPr>
        <p:txBody>
          <a:bodyPr wrap="none" rtlCol="0">
            <a:spAutoFit/>
          </a:bodyPr>
          <a:lstStyle/>
          <a:p>
            <a:r>
              <a:rPr lang="en-US" altLang="zh-CN" sz="1600" dirty="0">
                <a:solidFill>
                  <a:srgbClr val="446382"/>
                </a:solidFill>
              </a:rPr>
              <a:t>ROS</a:t>
            </a:r>
            <a:r>
              <a:rPr lang="zh-CN" altLang="en-US" sz="1600" dirty="0">
                <a:solidFill>
                  <a:srgbClr val="446382"/>
                </a:solidFill>
              </a:rPr>
              <a:t>机器人开发技术</a:t>
            </a:r>
          </a:p>
        </p:txBody>
      </p:sp>
      <p:sp>
        <p:nvSpPr>
          <p:cNvPr id="6" name="文本框 5"/>
          <p:cNvSpPr txBox="1"/>
          <p:nvPr/>
        </p:nvSpPr>
        <p:spPr>
          <a:xfrm>
            <a:off x="2479675" y="450215"/>
            <a:ext cx="1244251" cy="584775"/>
          </a:xfrm>
          <a:prstGeom prst="rect">
            <a:avLst/>
          </a:prstGeom>
          <a:noFill/>
        </p:spPr>
        <p:txBody>
          <a:bodyPr wrap="none" rtlCol="0">
            <a:spAutoFit/>
          </a:bodyPr>
          <a:lstStyle>
            <a:defPPr>
              <a:defRPr lang="zh-CN"/>
            </a:defPPr>
            <a:lvl1pPr>
              <a:defRPr sz="1600">
                <a:solidFill>
                  <a:srgbClr val="446382"/>
                </a:solidFill>
              </a:defRPr>
            </a:lvl1pPr>
          </a:lstStyle>
          <a:p>
            <a:r>
              <a:rPr lang="en-US" altLang="zh-CN" dirty="0" err="1"/>
              <a:t>m</a:t>
            </a:r>
            <a:r>
              <a:rPr lang="en-US" altLang="zh-CN" dirty="0" err="1" smtClean="0"/>
              <a:t>ove_base</a:t>
            </a:r>
            <a:endParaRPr lang="zh-CN" altLang="en-US" dirty="0"/>
          </a:p>
          <a:p>
            <a:endParaRPr lang="zh-CN" altLang="en-US" dirty="0"/>
          </a:p>
        </p:txBody>
      </p:sp>
      <p:sp>
        <p:nvSpPr>
          <p:cNvPr id="7" name="文本框 6"/>
          <p:cNvSpPr txBox="1"/>
          <p:nvPr/>
        </p:nvSpPr>
        <p:spPr>
          <a:xfrm>
            <a:off x="10523220" y="6277610"/>
            <a:ext cx="1402080" cy="337185"/>
          </a:xfrm>
          <a:prstGeom prst="rect">
            <a:avLst/>
          </a:prstGeom>
          <a:noFill/>
        </p:spPr>
        <p:txBody>
          <a:bodyPr wrap="none" rtlCol="0">
            <a:spAutoFit/>
          </a:bodyPr>
          <a:lstStyle/>
          <a:p>
            <a:r>
              <a:rPr lang="zh-CN" altLang="en-US" sz="1600">
                <a:solidFill>
                  <a:srgbClr val="446382"/>
                </a:solidFill>
              </a:rPr>
              <a:t>中国大学慕课</a:t>
            </a:r>
          </a:p>
        </p:txBody>
      </p:sp>
      <p:grpSp>
        <p:nvGrpSpPr>
          <p:cNvPr id="9" name="组合 7"/>
          <p:cNvGrpSpPr/>
          <p:nvPr/>
        </p:nvGrpSpPr>
        <p:grpSpPr>
          <a:xfrm>
            <a:off x="5104334" y="1747797"/>
            <a:ext cx="782320" cy="1026160"/>
            <a:chOff x="5394960" y="1087120"/>
            <a:chExt cx="782320" cy="1026160"/>
          </a:xfrm>
        </p:grpSpPr>
        <p:sp>
          <p:nvSpPr>
            <p:cNvPr id="11" name="矩形 10"/>
            <p:cNvSpPr/>
            <p:nvPr/>
          </p:nvSpPr>
          <p:spPr>
            <a:xfrm>
              <a:off x="5394960" y="1087120"/>
              <a:ext cx="782320" cy="10261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854192" y="1438656"/>
              <a:ext cx="323088" cy="323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8"/>
          <p:cNvGrpSpPr/>
          <p:nvPr/>
        </p:nvGrpSpPr>
        <p:grpSpPr>
          <a:xfrm rot="10800000">
            <a:off x="4329634" y="1747797"/>
            <a:ext cx="774700" cy="1026160"/>
            <a:chOff x="5394960" y="1087120"/>
            <a:chExt cx="782320" cy="1026160"/>
          </a:xfrm>
        </p:grpSpPr>
        <p:sp>
          <p:nvSpPr>
            <p:cNvPr id="14" name="矩形 13"/>
            <p:cNvSpPr/>
            <p:nvPr/>
          </p:nvSpPr>
          <p:spPr>
            <a:xfrm>
              <a:off x="5394960" y="1087120"/>
              <a:ext cx="782320" cy="10261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54192" y="1438656"/>
              <a:ext cx="323088" cy="323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1"/>
          <p:cNvGrpSpPr/>
          <p:nvPr/>
        </p:nvGrpSpPr>
        <p:grpSpPr>
          <a:xfrm rot="5400000">
            <a:off x="4716984" y="2386607"/>
            <a:ext cx="782320" cy="1557020"/>
            <a:chOff x="5394960" y="1087120"/>
            <a:chExt cx="782320" cy="1026160"/>
          </a:xfrm>
        </p:grpSpPr>
        <p:sp>
          <p:nvSpPr>
            <p:cNvPr id="17" name="矩形 16"/>
            <p:cNvSpPr/>
            <p:nvPr/>
          </p:nvSpPr>
          <p:spPr>
            <a:xfrm>
              <a:off x="5394960" y="1087120"/>
              <a:ext cx="782320" cy="10261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854192" y="1438656"/>
              <a:ext cx="323088" cy="323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20"/>
          <p:cNvGrpSpPr/>
          <p:nvPr/>
        </p:nvGrpSpPr>
        <p:grpSpPr>
          <a:xfrm rot="10800000">
            <a:off x="6185675" y="1754085"/>
            <a:ext cx="782320" cy="1026160"/>
            <a:chOff x="5394960" y="1087120"/>
            <a:chExt cx="782320" cy="1026160"/>
          </a:xfrm>
        </p:grpSpPr>
        <p:sp>
          <p:nvSpPr>
            <p:cNvPr id="20" name="矩形 19"/>
            <p:cNvSpPr/>
            <p:nvPr/>
          </p:nvSpPr>
          <p:spPr>
            <a:xfrm>
              <a:off x="5394960" y="1087120"/>
              <a:ext cx="459232" cy="10261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854192" y="1438656"/>
              <a:ext cx="323088" cy="32308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6958073" y="1057245"/>
            <a:ext cx="2472690" cy="368300"/>
          </a:xfrm>
          <a:prstGeom prst="rect">
            <a:avLst/>
          </a:prstGeom>
          <a:noFill/>
        </p:spPr>
        <p:txBody>
          <a:bodyPr wrap="none" rtlCol="0">
            <a:spAutoFit/>
          </a:bodyPr>
          <a:lstStyle/>
          <a:p>
            <a:r>
              <a:rPr lang="en-US" altLang="zh-CN" b="1" dirty="0">
                <a:solidFill>
                  <a:srgbClr val="FF0000"/>
                </a:solidFill>
                <a:latin typeface="微软雅黑" panose="020B0503020204020204" charset="-122"/>
                <a:ea typeface="微软雅黑" panose="020B0503020204020204" charset="-122"/>
              </a:rPr>
              <a:t>Base Global Planner</a:t>
            </a:r>
            <a:endParaRPr lang="zh-CN" altLang="en-US" b="1" dirty="0">
              <a:solidFill>
                <a:srgbClr val="FF0000"/>
              </a:solidFill>
              <a:latin typeface="微软雅黑" panose="020B0503020204020204" charset="-122"/>
              <a:ea typeface="微软雅黑" panose="020B0503020204020204" charset="-122"/>
            </a:endParaRPr>
          </a:p>
        </p:txBody>
      </p:sp>
      <p:sp>
        <p:nvSpPr>
          <p:cNvPr id="23" name="文本框 22"/>
          <p:cNvSpPr txBox="1"/>
          <p:nvPr/>
        </p:nvSpPr>
        <p:spPr>
          <a:xfrm>
            <a:off x="930982" y="1310191"/>
            <a:ext cx="3398339" cy="368300"/>
          </a:xfrm>
          <a:prstGeom prst="rect">
            <a:avLst/>
          </a:prstGeom>
          <a:noFill/>
        </p:spPr>
        <p:txBody>
          <a:bodyPr wrap="square" rtlCol="0">
            <a:spAutoFit/>
          </a:bodyPr>
          <a:lstStyle/>
          <a:p>
            <a:r>
              <a:rPr lang="en-US" altLang="zh-CN" b="1" dirty="0">
                <a:solidFill>
                  <a:srgbClr val="92D050"/>
                </a:solidFill>
                <a:latin typeface="微软雅黑" panose="020B0503020204020204" charset="-122"/>
                <a:ea typeface="微软雅黑" panose="020B0503020204020204" charset="-122"/>
              </a:rPr>
              <a:t>Base Local Planner</a:t>
            </a:r>
            <a:endParaRPr lang="zh-CN" altLang="en-US" b="1" dirty="0">
              <a:solidFill>
                <a:srgbClr val="92D050"/>
              </a:solidFill>
              <a:latin typeface="微软雅黑" panose="020B0503020204020204" charset="-122"/>
              <a:ea typeface="微软雅黑" panose="020B0503020204020204" charset="-122"/>
            </a:endParaRPr>
          </a:p>
        </p:txBody>
      </p:sp>
      <p:grpSp>
        <p:nvGrpSpPr>
          <p:cNvPr id="25" name="组合 29"/>
          <p:cNvGrpSpPr/>
          <p:nvPr/>
        </p:nvGrpSpPr>
        <p:grpSpPr>
          <a:xfrm>
            <a:off x="3260302" y="1818757"/>
            <a:ext cx="782320" cy="1026160"/>
            <a:chOff x="5394960" y="1087120"/>
            <a:chExt cx="782320" cy="1026160"/>
          </a:xfrm>
        </p:grpSpPr>
        <p:sp>
          <p:nvSpPr>
            <p:cNvPr id="26" name="矩形 25"/>
            <p:cNvSpPr/>
            <p:nvPr/>
          </p:nvSpPr>
          <p:spPr>
            <a:xfrm>
              <a:off x="5394960" y="1087120"/>
              <a:ext cx="459232" cy="10261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5854192" y="1438656"/>
              <a:ext cx="323088" cy="32308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32"/>
          <p:cNvGrpSpPr/>
          <p:nvPr/>
        </p:nvGrpSpPr>
        <p:grpSpPr>
          <a:xfrm rot="16200000">
            <a:off x="4716984" y="3628158"/>
            <a:ext cx="782320" cy="1557020"/>
            <a:chOff x="5394960" y="1087120"/>
            <a:chExt cx="782320" cy="1026160"/>
          </a:xfrm>
        </p:grpSpPr>
        <p:sp>
          <p:nvSpPr>
            <p:cNvPr id="29" name="矩形 28"/>
            <p:cNvSpPr/>
            <p:nvPr/>
          </p:nvSpPr>
          <p:spPr>
            <a:xfrm>
              <a:off x="5394960" y="1087120"/>
              <a:ext cx="459232" cy="1026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854192" y="1438656"/>
              <a:ext cx="323088" cy="323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1076163" y="1818533"/>
            <a:ext cx="2002790" cy="583565"/>
          </a:xfrm>
          <a:prstGeom prst="rect">
            <a:avLst/>
          </a:prstGeom>
          <a:noFill/>
        </p:spPr>
        <p:txBody>
          <a:bodyPr wrap="none" rtlCol="0">
            <a:spAutoFit/>
          </a:bodyPr>
          <a:lstStyle/>
          <a:p>
            <a:r>
              <a:rPr lang="en-US" altLang="zh-CN" sz="1600" dirty="0" err="1">
                <a:latin typeface="微软雅黑" panose="020B0503020204020204" charset="-122"/>
                <a:ea typeface="微软雅黑" panose="020B0503020204020204" charset="-122"/>
              </a:rPr>
              <a:t>base_local_planner</a:t>
            </a:r>
            <a:endParaRPr lang="en-US" altLang="zh-CN" sz="1600" dirty="0">
              <a:latin typeface="微软雅黑" panose="020B0503020204020204" charset="-122"/>
              <a:ea typeface="微软雅黑" panose="020B0503020204020204" charset="-122"/>
            </a:endParaRPr>
          </a:p>
          <a:p>
            <a:r>
              <a:rPr lang="en-US" altLang="zh-CN" sz="1600" dirty="0" err="1">
                <a:latin typeface="微软雅黑" panose="020B0503020204020204" charset="-122"/>
                <a:ea typeface="微软雅黑" panose="020B0503020204020204" charset="-122"/>
              </a:rPr>
              <a:t>dwa_local_planner</a:t>
            </a:r>
            <a:endParaRPr lang="en-US" altLang="zh-CN" sz="1600" dirty="0">
              <a:latin typeface="微软雅黑" panose="020B0503020204020204" charset="-122"/>
              <a:ea typeface="微软雅黑" panose="020B0503020204020204" charset="-122"/>
            </a:endParaRPr>
          </a:p>
        </p:txBody>
      </p:sp>
      <p:sp>
        <p:nvSpPr>
          <p:cNvPr id="32" name="文本框 31"/>
          <p:cNvSpPr txBox="1"/>
          <p:nvPr/>
        </p:nvSpPr>
        <p:spPr>
          <a:xfrm>
            <a:off x="1200591" y="4188771"/>
            <a:ext cx="2491740" cy="829945"/>
          </a:xfrm>
          <a:prstGeom prst="rect">
            <a:avLst/>
          </a:prstGeom>
          <a:noFill/>
        </p:spPr>
        <p:txBody>
          <a:bodyPr wrap="none" rtlCol="0">
            <a:spAutoFit/>
          </a:bodyPr>
          <a:lstStyle/>
          <a:p>
            <a:r>
              <a:rPr lang="en-US" altLang="zh-CN" sz="1600" dirty="0">
                <a:latin typeface="微软雅黑" panose="020B0503020204020204" charset="-122"/>
                <a:ea typeface="微软雅黑" panose="020B0503020204020204" charset="-122"/>
              </a:rPr>
              <a:t>clear_costmap_recovery</a:t>
            </a:r>
          </a:p>
          <a:p>
            <a:r>
              <a:rPr lang="en-US" altLang="zh-CN" sz="1600" dirty="0">
                <a:latin typeface="微软雅黑" panose="020B0503020204020204" charset="-122"/>
                <a:ea typeface="微软雅黑" panose="020B0503020204020204" charset="-122"/>
              </a:rPr>
              <a:t>rotate_recovery</a:t>
            </a:r>
          </a:p>
          <a:p>
            <a:r>
              <a:rPr lang="en-US" altLang="zh-CN" sz="1600" dirty="0">
                <a:latin typeface="微软雅黑" panose="020B0503020204020204" charset="-122"/>
                <a:ea typeface="微软雅黑" panose="020B0503020204020204" charset="-122"/>
              </a:rPr>
              <a:t>move_slow_and_clear</a:t>
            </a:r>
            <a:endParaRPr lang="zh-CN" altLang="en-US" sz="1600" dirty="0">
              <a:latin typeface="微软雅黑" panose="020B0503020204020204" charset="-122"/>
              <a:ea typeface="微软雅黑" panose="020B0503020204020204" charset="-122"/>
            </a:endParaRPr>
          </a:p>
        </p:txBody>
      </p:sp>
      <p:sp>
        <p:nvSpPr>
          <p:cNvPr id="33" name="文本框 32"/>
          <p:cNvSpPr txBox="1"/>
          <p:nvPr/>
        </p:nvSpPr>
        <p:spPr>
          <a:xfrm>
            <a:off x="1200591" y="3820041"/>
            <a:ext cx="2323465" cy="368300"/>
          </a:xfrm>
          <a:prstGeom prst="rect">
            <a:avLst/>
          </a:prstGeom>
          <a:noFill/>
        </p:spPr>
        <p:txBody>
          <a:bodyPr wrap="none" rtlCol="0">
            <a:spAutoFit/>
          </a:bodyPr>
          <a:lstStyle/>
          <a:p>
            <a:r>
              <a:rPr lang="en-US" altLang="zh-CN" b="1" dirty="0">
                <a:solidFill>
                  <a:schemeClr val="accent1"/>
                </a:solidFill>
                <a:latin typeface="微软雅黑" panose="020B0503020204020204" charset="-122"/>
                <a:ea typeface="微软雅黑" panose="020B0503020204020204" charset="-122"/>
              </a:rPr>
              <a:t>Recovery Behavior</a:t>
            </a:r>
            <a:endParaRPr lang="zh-CN" altLang="en-US" b="1" dirty="0">
              <a:solidFill>
                <a:schemeClr val="accent1"/>
              </a:solidFill>
              <a:latin typeface="微软雅黑" panose="020B0503020204020204" charset="-122"/>
              <a:ea typeface="微软雅黑" panose="020B0503020204020204" charset="-122"/>
            </a:endParaRPr>
          </a:p>
        </p:txBody>
      </p:sp>
      <p:sp>
        <p:nvSpPr>
          <p:cNvPr id="34" name="矩形 33"/>
          <p:cNvSpPr/>
          <p:nvPr/>
        </p:nvSpPr>
        <p:spPr>
          <a:xfrm>
            <a:off x="4043071" y="1749677"/>
            <a:ext cx="2148220" cy="3012141"/>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4229662" y="1057470"/>
            <a:ext cx="1531620" cy="398780"/>
          </a:xfrm>
          <a:prstGeom prst="rect">
            <a:avLst/>
          </a:prstGeom>
        </p:spPr>
        <p:txBody>
          <a:bodyPr wrap="none">
            <a:spAutoFit/>
          </a:bodyPr>
          <a:lstStyle/>
          <a:p>
            <a:r>
              <a:rPr lang="en-US" altLang="zh-CN" sz="2000" dirty="0" err="1">
                <a:latin typeface="微软雅黑" panose="020B0503020204020204" charset="-122"/>
                <a:ea typeface="微软雅黑" panose="020B0503020204020204" charset="-122"/>
              </a:rPr>
              <a:t>move_base</a:t>
            </a:r>
            <a:endParaRPr lang="zh-CN" altLang="en-US" sz="2000" dirty="0">
              <a:latin typeface="微软雅黑" panose="020B0503020204020204" charset="-122"/>
              <a:ea typeface="微软雅黑" panose="020B0503020204020204" charset="-122"/>
            </a:endParaRPr>
          </a:p>
        </p:txBody>
      </p:sp>
      <p:sp>
        <p:nvSpPr>
          <p:cNvPr id="36" name="文本框 35"/>
          <p:cNvSpPr txBox="1"/>
          <p:nvPr/>
        </p:nvSpPr>
        <p:spPr>
          <a:xfrm>
            <a:off x="1974220" y="5975350"/>
            <a:ext cx="6633642" cy="954107"/>
          </a:xfrm>
          <a:prstGeom prst="rect">
            <a:avLst/>
          </a:prstGeom>
        </p:spPr>
        <p:txBody>
          <a:bodyPr wrap="square">
            <a:spAutoFit/>
          </a:bodyPr>
          <a:lstStyle>
            <a:defPPr>
              <a:defRPr lang="zh-CN"/>
            </a:defPPr>
            <a:lvl1pPr indent="266700">
              <a:spcAft>
                <a:spcPts val="0"/>
              </a:spcAft>
              <a:defRPr>
                <a:latin typeface="微软雅黑" panose="020B0503020204020204" charset="-122"/>
                <a:ea typeface="微软雅黑" panose="020B0503020204020204" charset="-122"/>
                <a:cs typeface="微软雅黑" panose="020B0503020204020204" charset="-122"/>
              </a:defRPr>
            </a:lvl1pPr>
          </a:lstStyle>
          <a:p>
            <a:r>
              <a:rPr lang="en-US" altLang="zh-CN" sz="2800" dirty="0" err="1" smtClean="0">
                <a:solidFill>
                  <a:srgbClr val="F85208"/>
                </a:solidFill>
              </a:rPr>
              <a:t>move_base</a:t>
            </a:r>
            <a:r>
              <a:rPr lang="zh-CN" altLang="zh-CN" sz="2800" dirty="0">
                <a:solidFill>
                  <a:srgbClr val="F85208"/>
                </a:solidFill>
              </a:rPr>
              <a:t>是</a:t>
            </a:r>
            <a:r>
              <a:rPr lang="en-US" altLang="zh-CN" sz="2800" dirty="0">
                <a:solidFill>
                  <a:srgbClr val="F85208"/>
                </a:solidFill>
              </a:rPr>
              <a:t>navigation</a:t>
            </a:r>
            <a:r>
              <a:rPr lang="zh-CN" altLang="zh-CN" sz="2800" dirty="0" smtClean="0">
                <a:solidFill>
                  <a:srgbClr val="F85208"/>
                </a:solidFill>
              </a:rPr>
              <a:t>的</a:t>
            </a:r>
            <a:r>
              <a:rPr lang="zh-CN" altLang="en-US" sz="2800" dirty="0" smtClean="0">
                <a:solidFill>
                  <a:srgbClr val="F85208"/>
                </a:solidFill>
              </a:rPr>
              <a:t>逻辑</a:t>
            </a:r>
            <a:r>
              <a:rPr lang="zh-CN" altLang="zh-CN" sz="2800" dirty="0" smtClean="0">
                <a:solidFill>
                  <a:srgbClr val="F85208"/>
                </a:solidFill>
              </a:rPr>
              <a:t>核心。</a:t>
            </a:r>
            <a:endParaRPr lang="zh-CN" altLang="zh-CN" sz="2800" dirty="0">
              <a:solidFill>
                <a:srgbClr val="F85208"/>
              </a:solidFill>
            </a:endParaRPr>
          </a:p>
          <a:p>
            <a:endParaRPr lang="zh-CN" altLang="zh-CN" sz="2800" dirty="0">
              <a:solidFill>
                <a:srgbClr val="F85208"/>
              </a:solidFill>
            </a:endParaRPr>
          </a:p>
        </p:txBody>
      </p:sp>
      <p:pic>
        <p:nvPicPr>
          <p:cNvPr id="37" name="Picture 2" descr="overview_tf.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89750" y="3820160"/>
            <a:ext cx="4131945" cy="2155190"/>
          </a:xfrm>
          <a:prstGeom prst="rect">
            <a:avLst/>
          </a:prstGeom>
          <a:noFill/>
          <a:extLst>
            <a:ext uri="{909E8E84-426E-40DD-AFC4-6F175D3DCCD1}">
              <a14:hiddenFill xmlns:a14="http://schemas.microsoft.com/office/drawing/2010/main">
                <a:solidFill>
                  <a:srgbClr val="FFFFFF"/>
                </a:solidFill>
              </a14:hiddenFill>
            </a:ext>
          </a:extLst>
        </p:spPr>
      </p:pic>
      <p:sp>
        <p:nvSpPr>
          <p:cNvPr id="38" name="圆角矩形 37"/>
          <p:cNvSpPr/>
          <p:nvPr/>
        </p:nvSpPr>
        <p:spPr>
          <a:xfrm>
            <a:off x="8022272" y="3820041"/>
            <a:ext cx="1866900" cy="1664970"/>
          </a:xfrm>
          <a:prstGeom prst="roundRect">
            <a:avLst/>
          </a:prstGeom>
          <a:noFill/>
          <a:ln w="254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 name="文本框 1"/>
          <p:cNvSpPr txBox="1"/>
          <p:nvPr/>
        </p:nvSpPr>
        <p:spPr>
          <a:xfrm>
            <a:off x="7229475" y="1498600"/>
            <a:ext cx="1618615" cy="829945"/>
          </a:xfrm>
          <a:prstGeom prst="rect">
            <a:avLst/>
          </a:prstGeom>
          <a:noFill/>
        </p:spPr>
        <p:txBody>
          <a:bodyPr wrap="none" rtlCol="0">
            <a:spAutoFit/>
          </a:bodyPr>
          <a:lstStyle/>
          <a:p>
            <a:pPr algn="l"/>
            <a:r>
              <a:rPr lang="en-US" altLang="zh-CN" sz="1600" dirty="0" err="1">
                <a:latin typeface="微软雅黑" panose="020B0503020204020204" charset="-122"/>
                <a:ea typeface="微软雅黑" panose="020B0503020204020204" charset="-122"/>
                <a:sym typeface="+mn-ea"/>
              </a:rPr>
              <a:t>carrot_planner</a:t>
            </a:r>
            <a:endParaRPr lang="en-US" altLang="zh-CN" sz="1600" dirty="0">
              <a:latin typeface="微软雅黑" panose="020B0503020204020204" charset="-122"/>
              <a:ea typeface="微软雅黑" panose="020B0503020204020204" charset="-122"/>
            </a:endParaRPr>
          </a:p>
          <a:p>
            <a:pPr algn="l"/>
            <a:r>
              <a:rPr lang="en-US" altLang="zh-CN" sz="1600" dirty="0" err="1">
                <a:latin typeface="微软雅黑" panose="020B0503020204020204" charset="-122"/>
                <a:ea typeface="微软雅黑" panose="020B0503020204020204" charset="-122"/>
                <a:sym typeface="+mn-ea"/>
              </a:rPr>
              <a:t>navfn</a:t>
            </a:r>
            <a:endParaRPr lang="en-US" altLang="zh-CN" sz="1600" dirty="0">
              <a:latin typeface="微软雅黑" panose="020B0503020204020204" charset="-122"/>
              <a:ea typeface="微软雅黑" panose="020B0503020204020204" charset="-122"/>
            </a:endParaRPr>
          </a:p>
          <a:p>
            <a:pPr algn="l"/>
            <a:r>
              <a:rPr lang="en-US" altLang="zh-CN" sz="1600" dirty="0" err="1">
                <a:latin typeface="微软雅黑" panose="020B0503020204020204" charset="-122"/>
                <a:ea typeface="微软雅黑" panose="020B0503020204020204" charset="-122"/>
                <a:sym typeface="+mn-ea"/>
              </a:rPr>
              <a:t>global_planner</a:t>
            </a:r>
            <a:endParaRPr lang="zh-CN" altLang="en-US" sz="1600" dirty="0">
              <a:latin typeface="微软雅黑" panose="020B0503020204020204" charset="-122"/>
              <a:ea typeface="微软雅黑" panose="020B0503020204020204" charset="-122"/>
            </a:endParaRPr>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87308"/>
  <p:tag name="KSO_WM_TEMPLATE_THUMBS_INDEX" val="1、2、3、6、8、10、11、12、15"/>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87308"/>
  <p:tag name="KSO_WM_TEMPLATE_THUMBS_INDEX" val="1、2、3、6、8、10、11、12、15"/>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87308"/>
  <p:tag name="KSO_WM_TEMPLATE_THUMBS_INDEX" val="1、2、3、6、8、10、11、12、15"/>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87308"/>
  <p:tag name="KSO_WM_TEMPLATE_THUMBS_INDEX" val="1、2、3、6、8、10、11、12、15"/>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87308"/>
  <p:tag name="KSO_WM_TEMPLATE_THUMBS_INDEX" val="1、2、3、6、8、10、11、12、15"/>
</p:tagLst>
</file>

<file path=ppt/tags/tag25.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87308"/>
  <p:tag name="KSO_WM_TEMPLATE_THUMBS_INDEX" val="1、2、3、6、8、10、11、12、15"/>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87308"/>
  <p:tag name="KSO_WM_TEMPLATE_THUMBS_INDEX" val="1、2、3、6、8、10、11、12、15"/>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87308"/>
  <p:tag name="KSO_WM_TEMPLATE_THUMBS_INDEX" val="1、2、3、6、8、10、11、12、15"/>
</p:tagLst>
</file>

<file path=ppt/theme/theme1.xml><?xml version="1.0" encoding="utf-8"?>
<a:theme xmlns:a="http://schemas.openxmlformats.org/drawingml/2006/main" name="Office 主题​​">
  <a:themeElements>
    <a:clrScheme name="2019空白演示文档">
      <a:dk1>
        <a:srgbClr val="000000"/>
      </a:dk1>
      <a:lt1>
        <a:srgbClr val="FFFFFF"/>
      </a:lt1>
      <a:dk2>
        <a:srgbClr val="E6E4E4"/>
      </a:dk2>
      <a:lt2>
        <a:srgbClr val="FFFFFF"/>
      </a:lt2>
      <a:accent1>
        <a:srgbClr val="477DEA"/>
      </a:accent1>
      <a:accent2>
        <a:srgbClr val="9B9B9B"/>
      </a:accent2>
      <a:accent3>
        <a:srgbClr val="F3B745"/>
      </a:accent3>
      <a:accent4>
        <a:srgbClr val="477EE7"/>
      </a:accent4>
      <a:accent5>
        <a:srgbClr val="4BA151"/>
      </a:accent5>
      <a:accent6>
        <a:srgbClr val="E9403C"/>
      </a:accent6>
      <a:hlink>
        <a:srgbClr val="0563C1"/>
      </a:hlink>
      <a:folHlink>
        <a:srgbClr val="954D72"/>
      </a:folHlink>
    </a:clrScheme>
    <a:fontScheme name="2019空白演示文档">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2019空白演示文档">
      <a:dk1>
        <a:srgbClr val="000000"/>
      </a:dk1>
      <a:lt1>
        <a:srgbClr val="FFFFFF"/>
      </a:lt1>
      <a:dk2>
        <a:srgbClr val="E6E4E4"/>
      </a:dk2>
      <a:lt2>
        <a:srgbClr val="FFFFFF"/>
      </a:lt2>
      <a:accent1>
        <a:srgbClr val="477DEA"/>
      </a:accent1>
      <a:accent2>
        <a:srgbClr val="9B9B9B"/>
      </a:accent2>
      <a:accent3>
        <a:srgbClr val="F3B745"/>
      </a:accent3>
      <a:accent4>
        <a:srgbClr val="477EE7"/>
      </a:accent4>
      <a:accent5>
        <a:srgbClr val="4BA151"/>
      </a:accent5>
      <a:accent6>
        <a:srgbClr val="E9403C"/>
      </a:accent6>
      <a:hlink>
        <a:srgbClr val="0563C1"/>
      </a:hlink>
      <a:folHlink>
        <a:srgbClr val="954D72"/>
      </a:folHlink>
    </a:clrScheme>
    <a:fontScheme name="2019空白演示文档">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2019空白演示文档">
      <a:dk1>
        <a:srgbClr val="000000"/>
      </a:dk1>
      <a:lt1>
        <a:srgbClr val="FFFFFF"/>
      </a:lt1>
      <a:dk2>
        <a:srgbClr val="E6E4E4"/>
      </a:dk2>
      <a:lt2>
        <a:srgbClr val="FFFFFF"/>
      </a:lt2>
      <a:accent1>
        <a:srgbClr val="477DEA"/>
      </a:accent1>
      <a:accent2>
        <a:srgbClr val="9B9B9B"/>
      </a:accent2>
      <a:accent3>
        <a:srgbClr val="F3B745"/>
      </a:accent3>
      <a:accent4>
        <a:srgbClr val="477EE7"/>
      </a:accent4>
      <a:accent5>
        <a:srgbClr val="4BA151"/>
      </a:accent5>
      <a:accent6>
        <a:srgbClr val="E9403C"/>
      </a:accent6>
      <a:hlink>
        <a:srgbClr val="0563C1"/>
      </a:hlink>
      <a:folHlink>
        <a:srgbClr val="954D72"/>
      </a:folHlink>
    </a:clrScheme>
    <a:fontScheme name="2019空白演示文档">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2019空白演示文档">
      <a:dk1>
        <a:srgbClr val="000000"/>
      </a:dk1>
      <a:lt1>
        <a:srgbClr val="FFFFFF"/>
      </a:lt1>
      <a:dk2>
        <a:srgbClr val="E6E4E4"/>
      </a:dk2>
      <a:lt2>
        <a:srgbClr val="FFFFFF"/>
      </a:lt2>
      <a:accent1>
        <a:srgbClr val="477DEA"/>
      </a:accent1>
      <a:accent2>
        <a:srgbClr val="9B9B9B"/>
      </a:accent2>
      <a:accent3>
        <a:srgbClr val="F3B745"/>
      </a:accent3>
      <a:accent4>
        <a:srgbClr val="477EE7"/>
      </a:accent4>
      <a:accent5>
        <a:srgbClr val="4BA151"/>
      </a:accent5>
      <a:accent6>
        <a:srgbClr val="E9403C"/>
      </a:accent6>
      <a:hlink>
        <a:srgbClr val="0563C1"/>
      </a:hlink>
      <a:folHlink>
        <a:srgbClr val="954D72"/>
      </a:folHlink>
    </a:clrScheme>
    <a:fontScheme name="2019空白演示文档">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2019空白演示文档">
      <a:dk1>
        <a:srgbClr val="000000"/>
      </a:dk1>
      <a:lt1>
        <a:srgbClr val="FFFFFF"/>
      </a:lt1>
      <a:dk2>
        <a:srgbClr val="E6E4E4"/>
      </a:dk2>
      <a:lt2>
        <a:srgbClr val="FFFFFF"/>
      </a:lt2>
      <a:accent1>
        <a:srgbClr val="477DEA"/>
      </a:accent1>
      <a:accent2>
        <a:srgbClr val="9B9B9B"/>
      </a:accent2>
      <a:accent3>
        <a:srgbClr val="F3B745"/>
      </a:accent3>
      <a:accent4>
        <a:srgbClr val="477EE7"/>
      </a:accent4>
      <a:accent5>
        <a:srgbClr val="4BA151"/>
      </a:accent5>
      <a:accent6>
        <a:srgbClr val="E9403C"/>
      </a:accent6>
      <a:hlink>
        <a:srgbClr val="0563C1"/>
      </a:hlink>
      <a:folHlink>
        <a:srgbClr val="954D72"/>
      </a:folHlink>
    </a:clrScheme>
    <a:fontScheme name="2019空白演示文档">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2019空白演示文档">
      <a:dk1>
        <a:srgbClr val="000000"/>
      </a:dk1>
      <a:lt1>
        <a:srgbClr val="FFFFFF"/>
      </a:lt1>
      <a:dk2>
        <a:srgbClr val="E6E4E4"/>
      </a:dk2>
      <a:lt2>
        <a:srgbClr val="FFFFFF"/>
      </a:lt2>
      <a:accent1>
        <a:srgbClr val="477DEA"/>
      </a:accent1>
      <a:accent2>
        <a:srgbClr val="9B9B9B"/>
      </a:accent2>
      <a:accent3>
        <a:srgbClr val="F3B745"/>
      </a:accent3>
      <a:accent4>
        <a:srgbClr val="477EE7"/>
      </a:accent4>
      <a:accent5>
        <a:srgbClr val="4BA151"/>
      </a:accent5>
      <a:accent6>
        <a:srgbClr val="E9403C"/>
      </a:accent6>
      <a:hlink>
        <a:srgbClr val="0563C1"/>
      </a:hlink>
      <a:folHlink>
        <a:srgbClr val="954D72"/>
      </a:folHlink>
    </a:clrScheme>
    <a:fontScheme name="2019空白演示文档">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2019空白演示文档">
      <a:dk1>
        <a:srgbClr val="000000"/>
      </a:dk1>
      <a:lt1>
        <a:srgbClr val="FFFFFF"/>
      </a:lt1>
      <a:dk2>
        <a:srgbClr val="E6E4E4"/>
      </a:dk2>
      <a:lt2>
        <a:srgbClr val="FFFFFF"/>
      </a:lt2>
      <a:accent1>
        <a:srgbClr val="477DEA"/>
      </a:accent1>
      <a:accent2>
        <a:srgbClr val="9B9B9B"/>
      </a:accent2>
      <a:accent3>
        <a:srgbClr val="F3B745"/>
      </a:accent3>
      <a:accent4>
        <a:srgbClr val="477EE7"/>
      </a:accent4>
      <a:accent5>
        <a:srgbClr val="4BA151"/>
      </a:accent5>
      <a:accent6>
        <a:srgbClr val="E9403C"/>
      </a:accent6>
      <a:hlink>
        <a:srgbClr val="0563C1"/>
      </a:hlink>
      <a:folHlink>
        <a:srgbClr val="954D72"/>
      </a:folHlink>
    </a:clrScheme>
    <a:fontScheme name="2019空白演示文档">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主题​​">
  <a:themeElements>
    <a:clrScheme name="2019空白演示文档">
      <a:dk1>
        <a:srgbClr val="000000"/>
      </a:dk1>
      <a:lt1>
        <a:srgbClr val="FFFFFF"/>
      </a:lt1>
      <a:dk2>
        <a:srgbClr val="E6E4E4"/>
      </a:dk2>
      <a:lt2>
        <a:srgbClr val="FFFFFF"/>
      </a:lt2>
      <a:accent1>
        <a:srgbClr val="477DEA"/>
      </a:accent1>
      <a:accent2>
        <a:srgbClr val="9B9B9B"/>
      </a:accent2>
      <a:accent3>
        <a:srgbClr val="F3B745"/>
      </a:accent3>
      <a:accent4>
        <a:srgbClr val="477EE7"/>
      </a:accent4>
      <a:accent5>
        <a:srgbClr val="4BA151"/>
      </a:accent5>
      <a:accent6>
        <a:srgbClr val="E9403C"/>
      </a:accent6>
      <a:hlink>
        <a:srgbClr val="0563C1"/>
      </a:hlink>
      <a:folHlink>
        <a:srgbClr val="954D72"/>
      </a:folHlink>
    </a:clrScheme>
    <a:fontScheme name="2019空白演示文档">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3095</TotalTime>
  <Words>4165</Words>
  <Application>Microsoft Office PowerPoint</Application>
  <PresentationFormat>宽屏</PresentationFormat>
  <Paragraphs>366</Paragraphs>
  <Slides>26</Slides>
  <Notes>26</Notes>
  <HiddenSlides>0</HiddenSlides>
  <MMClips>0</MMClips>
  <ScaleCrop>false</ScaleCrop>
  <HeadingPairs>
    <vt:vector size="6" baseType="variant">
      <vt:variant>
        <vt:lpstr>已用的字体</vt:lpstr>
      </vt:variant>
      <vt:variant>
        <vt:i4>8</vt:i4>
      </vt:variant>
      <vt:variant>
        <vt:lpstr>主题</vt:lpstr>
      </vt:variant>
      <vt:variant>
        <vt:i4>8</vt:i4>
      </vt:variant>
      <vt:variant>
        <vt:lpstr>幻灯片标题</vt:lpstr>
      </vt:variant>
      <vt:variant>
        <vt:i4>26</vt:i4>
      </vt:variant>
    </vt:vector>
  </HeadingPairs>
  <TitlesOfParts>
    <vt:vector size="42" baseType="lpstr">
      <vt:lpstr>Lantinghei SC Demibold</vt:lpstr>
      <vt:lpstr>等线</vt:lpstr>
      <vt:lpstr>宋体</vt:lpstr>
      <vt:lpstr>微软雅黑</vt:lpstr>
      <vt:lpstr>Arial</vt:lpstr>
      <vt:lpstr>Calibri</vt:lpstr>
      <vt:lpstr>Times New Roman</vt:lpstr>
      <vt:lpstr>Wingdings</vt:lpstr>
      <vt:lpstr>Office 主题​​</vt:lpstr>
      <vt:lpstr>1_Office 主题​​</vt:lpstr>
      <vt:lpstr>2_Office 主题​​</vt:lpstr>
      <vt:lpstr>3_Office 主题​​</vt:lpstr>
      <vt:lpstr>4_Office 主题​​</vt:lpstr>
      <vt:lpstr>5_Office 主题​​</vt:lpstr>
      <vt:lpstr>6_Office 主题​​</vt:lpstr>
      <vt:lpstr>7_Office 主题​​</vt:lpstr>
      <vt:lpstr>PowerPoint 演示文稿</vt:lpstr>
      <vt:lpstr>PowerPoint 演示文稿</vt:lpstr>
      <vt:lpstr>PowerPoint 演示文稿</vt:lpstr>
      <vt:lpstr>机器人运动控制系统架构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costmap分层与更新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kingsoft</dc:creator>
  <cp:lastModifiedBy>HSNE_WS13</cp:lastModifiedBy>
  <cp:revision>434</cp:revision>
  <dcterms:created xsi:type="dcterms:W3CDTF">2017-08-03T09:01:00Z</dcterms:created>
  <dcterms:modified xsi:type="dcterms:W3CDTF">2018-08-13T05:05:25Z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2052-11.1.0.7720</vt:lpwstr>
  </property>
</Properties>
</file>